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0" r:id="rId4"/>
    <p:sldId id="258" r:id="rId5"/>
    <p:sldId id="263" r:id="rId6"/>
    <p:sldId id="262" r:id="rId7"/>
    <p:sldId id="264" r:id="rId8"/>
    <p:sldId id="267" r:id="rId9"/>
    <p:sldId id="266" r:id="rId10"/>
    <p:sldId id="265" r:id="rId11"/>
    <p:sldId id="268" r:id="rId12"/>
    <p:sldId id="269" r:id="rId13"/>
    <p:sldId id="270" r:id="rId14"/>
    <p:sldId id="259"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D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84"/>
    <p:restoredTop sz="78873"/>
  </p:normalViewPr>
  <p:slideViewPr>
    <p:cSldViewPr snapToGrid="0" snapToObjects="1">
      <p:cViewPr>
        <p:scale>
          <a:sx n="87" d="100"/>
          <a:sy n="87" d="100"/>
        </p:scale>
        <p:origin x="240" y="28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566D2385-8F7F-2242-8281-9A366618BB5F}" type="datetimeFigureOut">
              <a:rPr lang="de-DE" smtClean="0"/>
              <a:t>29.11.20</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F8FC04-6E23-664B-8252-049B28E9486A}" type="slidenum">
              <a:rPr lang="de-DE" smtClean="0"/>
              <a:t>‹Nr.›</a:t>
            </a:fld>
            <a:endParaRPr lang="de-DE"/>
          </a:p>
        </p:txBody>
      </p:sp>
    </p:spTree>
    <p:extLst>
      <p:ext uri="{BB962C8B-B14F-4D97-AF65-F5344CB8AC3E}">
        <p14:creationId xmlns:p14="http://schemas.microsoft.com/office/powerpoint/2010/main" val="2507724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i.org/10.1177/0305735612440615"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doi.org/10.1177/102986490901300207" TargetMode="External"/><Relationship Id="rId4" Type="http://schemas.openxmlformats.org/officeDocument/2006/relationships/hyperlink" Target="https://doi.org/10.1177/0305735616659552"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1</a:t>
            </a:fld>
            <a:endParaRPr lang="de-DE" dirty="0"/>
          </a:p>
        </p:txBody>
      </p:sp>
    </p:spTree>
    <p:extLst>
      <p:ext uri="{BB962C8B-B14F-4D97-AF65-F5344CB8AC3E}">
        <p14:creationId xmlns:p14="http://schemas.microsoft.com/office/powerpoint/2010/main" val="21911253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i="0" u="none" strike="noStrike" kern="1200" dirty="0">
                <a:solidFill>
                  <a:schemeClr val="tx1"/>
                </a:solidFill>
                <a:effectLst/>
                <a:latin typeface="+mn-lt"/>
                <a:ea typeface="+mn-ea"/>
                <a:cs typeface="+mn-cs"/>
              </a:rPr>
              <a:t>Bei der API Analyse wurden die Schnittstellen der drei nach Marktanteil größten Musik-Streaming-Anbieter Deutschlands sowie die des Anbieters </a:t>
            </a:r>
            <a:r>
              <a:rPr lang="de-DE" sz="1200" b="0" i="0" u="none" strike="noStrike" kern="1200" dirty="0" err="1">
                <a:solidFill>
                  <a:schemeClr val="tx1"/>
                </a:solidFill>
                <a:effectLst/>
                <a:latin typeface="+mn-lt"/>
                <a:ea typeface="+mn-ea"/>
                <a:cs typeface="+mn-cs"/>
              </a:rPr>
              <a:t>SoundCloud</a:t>
            </a:r>
            <a:r>
              <a:rPr lang="de-DE" sz="1200" b="0" i="0" u="none" strike="noStrike" kern="1200" dirty="0">
                <a:solidFill>
                  <a:schemeClr val="tx1"/>
                </a:solidFill>
                <a:effectLst/>
                <a:latin typeface="+mn-lt"/>
                <a:ea typeface="+mn-ea"/>
                <a:cs typeface="+mn-cs"/>
              </a:rPr>
              <a:t> verglichen. </a:t>
            </a:r>
            <a:r>
              <a:rPr lang="de-DE" sz="1200" b="0" i="0" u="none" strike="noStrike" kern="1200" dirty="0" err="1">
                <a:solidFill>
                  <a:schemeClr val="tx1"/>
                </a:solidFill>
                <a:effectLst/>
                <a:latin typeface="+mn-lt"/>
                <a:ea typeface="+mn-ea"/>
                <a:cs typeface="+mn-cs"/>
              </a:rPr>
              <a:t>SoundCloud</a:t>
            </a:r>
            <a:r>
              <a:rPr lang="de-DE" sz="1200" b="0" i="0" u="none" strike="noStrike" kern="1200" dirty="0">
                <a:solidFill>
                  <a:schemeClr val="tx1"/>
                </a:solidFill>
                <a:effectLst/>
                <a:latin typeface="+mn-lt"/>
                <a:ea typeface="+mn-ea"/>
                <a:cs typeface="+mn-cs"/>
              </a:rPr>
              <a:t> wurde trotz des vergleichsweise geringen Marktanteils mit in die Analyse aufgenommen, da der Anbieter einen anderen Ansatz wählt und Künstlern eine einfache und schnelle Möglichkeit bietet ihre Musik zu verbreiten. Somit findet sich auf der Plattform viel lizenzfreie Musik sowie Musik weniger verbreiteter </a:t>
            </a:r>
            <a:r>
              <a:rPr lang="de-DE" sz="1200" b="0" i="0" u="none" strike="noStrike" kern="1200" dirty="0" err="1">
                <a:solidFill>
                  <a:schemeClr val="tx1"/>
                </a:solidFill>
                <a:effectLst/>
                <a:latin typeface="+mn-lt"/>
                <a:ea typeface="+mn-ea"/>
                <a:cs typeface="+mn-cs"/>
              </a:rPr>
              <a:t>Subgenre</a:t>
            </a:r>
            <a:r>
              <a:rPr lang="de-DE" sz="1200" b="0" i="0" u="none" strike="noStrike" kern="1200" dirty="0">
                <a:solidFill>
                  <a:schemeClr val="tx1"/>
                </a:solidFill>
                <a:effectLst/>
                <a:latin typeface="+mn-lt"/>
                <a:ea typeface="+mn-ea"/>
                <a:cs typeface="+mn-cs"/>
              </a:rPr>
              <a:t>.</a:t>
            </a:r>
          </a:p>
          <a:p>
            <a:endParaRPr lang="de-DE" sz="1200" b="0" i="0" u="none" strike="noStrike" kern="1200" dirty="0">
              <a:solidFill>
                <a:schemeClr val="tx1"/>
              </a:solidFill>
              <a:effectLst/>
              <a:latin typeface="+mn-lt"/>
              <a:ea typeface="+mn-ea"/>
              <a:cs typeface="+mn-cs"/>
            </a:endParaRPr>
          </a:p>
          <a:p>
            <a:r>
              <a:rPr lang="de-DE" sz="1200" b="0" i="0" u="none" strike="noStrike" kern="1200" dirty="0">
                <a:solidFill>
                  <a:schemeClr val="tx1"/>
                </a:solidFill>
                <a:effectLst/>
                <a:latin typeface="+mn-lt"/>
                <a:ea typeface="+mn-ea"/>
                <a:cs typeface="+mn-cs"/>
              </a:rPr>
              <a:t>Die Analyse Kategorien wurden anhand der Leitfragen, aufgeführt im Web Development Schwerpunkt des Veranstaltungsleitfadens, sowie entscheidender Anforderungen zur Realisierung des geplanten Systems gewählt. In der Analyse geht die API des Streaming Anbieters </a:t>
            </a:r>
            <a:r>
              <a:rPr lang="de-DE" sz="1200" b="0" i="0" u="none" strike="noStrike" kern="1200" dirty="0" err="1">
                <a:solidFill>
                  <a:schemeClr val="tx1"/>
                </a:solidFill>
                <a:effectLst/>
                <a:latin typeface="+mn-lt"/>
                <a:ea typeface="+mn-ea"/>
                <a:cs typeface="+mn-cs"/>
              </a:rPr>
              <a:t>Spotify</a:t>
            </a:r>
            <a:r>
              <a:rPr lang="de-DE" sz="1200" b="0" i="0" u="none" strike="noStrike" kern="1200" dirty="0">
                <a:solidFill>
                  <a:schemeClr val="tx1"/>
                </a:solidFill>
                <a:effectLst/>
                <a:latin typeface="+mn-lt"/>
                <a:ea typeface="+mn-ea"/>
                <a:cs typeface="+mn-cs"/>
              </a:rPr>
              <a:t> klar als beste Alternative für die geplante Projektidee hervor. Somit wird der PoC im Folgenden auf dieser API aufbauen. Im </a:t>
            </a:r>
            <a:r>
              <a:rPr lang="de-DE" sz="1200" b="0" i="0" u="none" strike="noStrike" kern="1200" dirty="0" err="1">
                <a:solidFill>
                  <a:schemeClr val="tx1"/>
                </a:solidFill>
                <a:effectLst/>
                <a:latin typeface="+mn-lt"/>
                <a:ea typeface="+mn-ea"/>
                <a:cs typeface="+mn-cs"/>
              </a:rPr>
              <a:t>Backlog</a:t>
            </a:r>
            <a:r>
              <a:rPr lang="de-DE" sz="1200" b="0" i="0" u="none" strike="noStrike" kern="1200" dirty="0">
                <a:solidFill>
                  <a:schemeClr val="tx1"/>
                </a:solidFill>
                <a:effectLst/>
                <a:latin typeface="+mn-lt"/>
                <a:ea typeface="+mn-ea"/>
                <a:cs typeface="+mn-cs"/>
              </a:rPr>
              <a:t> lässt sich vermerken, dass eine spätere Erweiterung des Systems die Anbieter Apple Music und </a:t>
            </a:r>
            <a:r>
              <a:rPr lang="de-DE" sz="1200" b="0" i="0" u="none" strike="noStrike" kern="1200" dirty="0" err="1">
                <a:solidFill>
                  <a:schemeClr val="tx1"/>
                </a:solidFill>
                <a:effectLst/>
                <a:latin typeface="+mn-lt"/>
                <a:ea typeface="+mn-ea"/>
                <a:cs typeface="+mn-cs"/>
              </a:rPr>
              <a:t>SoundCloud</a:t>
            </a:r>
            <a:r>
              <a:rPr lang="de-DE" sz="1200" b="0" i="0" u="none" strike="noStrike" kern="1200" dirty="0">
                <a:solidFill>
                  <a:schemeClr val="tx1"/>
                </a:solidFill>
                <a:effectLst/>
                <a:latin typeface="+mn-lt"/>
                <a:ea typeface="+mn-ea"/>
                <a:cs typeface="+mn-cs"/>
              </a:rPr>
              <a:t> einschließen sollte um mehr Nutzern die teilhabe an demokratischer Musikwahl zu ermöglichen. Von einer Einbindung des Dienstes Amazon Music ist aufgrund der unzuverlässigen API und den fehlenden Hinweisen zum Datenschutz abzusehen.</a:t>
            </a:r>
          </a:p>
        </p:txBody>
      </p:sp>
      <p:sp>
        <p:nvSpPr>
          <p:cNvPr id="4" name="Foliennummernplatzhalter 3"/>
          <p:cNvSpPr>
            <a:spLocks noGrp="1"/>
          </p:cNvSpPr>
          <p:nvPr>
            <p:ph type="sldNum" sz="quarter" idx="5"/>
          </p:nvPr>
        </p:nvSpPr>
        <p:spPr/>
        <p:txBody>
          <a:bodyPr/>
          <a:lstStyle/>
          <a:p>
            <a:fld id="{1EF8FC04-6E23-664B-8252-049B28E9486A}" type="slidenum">
              <a:rPr lang="de-DE" smtClean="0"/>
              <a:t>10</a:t>
            </a:fld>
            <a:endParaRPr lang="de-DE"/>
          </a:p>
        </p:txBody>
      </p:sp>
    </p:spTree>
    <p:extLst>
      <p:ext uri="{BB962C8B-B14F-4D97-AF65-F5344CB8AC3E}">
        <p14:creationId xmlns:p14="http://schemas.microsoft.com/office/powerpoint/2010/main" val="2438412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Wie in den Anforderungen definiert wurde der Projektplan in drei Ebenen gegliedert. Die erste Ebene zeigt die grundsätzliche Einteilung der Zeit (in Personen Stunden) verteilt auf die Projektphasen der Konzeption, Implementierung sowie Dokumentation.</a:t>
            </a:r>
          </a:p>
        </p:txBody>
      </p:sp>
      <p:sp>
        <p:nvSpPr>
          <p:cNvPr id="4" name="Foliennummernplatzhalter 3"/>
          <p:cNvSpPr>
            <a:spLocks noGrp="1"/>
          </p:cNvSpPr>
          <p:nvPr>
            <p:ph type="sldNum" sz="quarter" idx="5"/>
          </p:nvPr>
        </p:nvSpPr>
        <p:spPr/>
        <p:txBody>
          <a:bodyPr/>
          <a:lstStyle/>
          <a:p>
            <a:fld id="{1EF8FC04-6E23-664B-8252-049B28E9486A}" type="slidenum">
              <a:rPr lang="de-DE" smtClean="0"/>
              <a:t>11</a:t>
            </a:fld>
            <a:endParaRPr lang="de-DE"/>
          </a:p>
        </p:txBody>
      </p:sp>
    </p:spTree>
    <p:extLst>
      <p:ext uri="{BB962C8B-B14F-4D97-AF65-F5344CB8AC3E}">
        <p14:creationId xmlns:p14="http://schemas.microsoft.com/office/powerpoint/2010/main" val="2248624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Auf der zweiten Ebene des Projektplans werden die jeweiligen Projektphasen in </a:t>
            </a:r>
            <a:r>
              <a:rPr lang="de-DE" dirty="0" err="1"/>
              <a:t>Subziele</a:t>
            </a:r>
            <a:r>
              <a:rPr lang="de-DE" dirty="0"/>
              <a:t> unterteilt. Hierbei findet ein fließender Übergang von der Konzeption in die Implementierung statt, während dessen wird die Dokumentation kontinuierlich fortgeführt. Die dritte Ebene des Projektplans zeigt die jeweils erledigten beziehungsweise geplanten Aufgaben. Die </a:t>
            </a:r>
            <a:r>
              <a:rPr lang="de-DE" dirty="0" err="1"/>
              <a:t>Badges</a:t>
            </a:r>
            <a:r>
              <a:rPr lang="de-DE" dirty="0"/>
              <a:t> links zeigen wer die Aufgabe erledigt hat beziehungsweise wem sie zu gewiesen ist (C steht für Carlos Bystron, B für Bogdan Krenz). Hinter der Aufgabe stehen die jeweils aufgebrachten Stunden. In Klammern werden die Stunden aufgeführt, die ursprünglich für die Aufgabe eingeplant wurden.</a:t>
            </a:r>
          </a:p>
        </p:txBody>
      </p:sp>
      <p:sp>
        <p:nvSpPr>
          <p:cNvPr id="4" name="Foliennummernplatzhalter 3"/>
          <p:cNvSpPr>
            <a:spLocks noGrp="1"/>
          </p:cNvSpPr>
          <p:nvPr>
            <p:ph type="sldNum" sz="quarter" idx="5"/>
          </p:nvPr>
        </p:nvSpPr>
        <p:spPr/>
        <p:txBody>
          <a:bodyPr/>
          <a:lstStyle/>
          <a:p>
            <a:fld id="{1EF8FC04-6E23-664B-8252-049B28E9486A}" type="slidenum">
              <a:rPr lang="de-DE" smtClean="0"/>
              <a:t>12</a:t>
            </a:fld>
            <a:endParaRPr lang="de-DE"/>
          </a:p>
        </p:txBody>
      </p:sp>
    </p:spTree>
    <p:extLst>
      <p:ext uri="{BB962C8B-B14F-4D97-AF65-F5344CB8AC3E}">
        <p14:creationId xmlns:p14="http://schemas.microsoft.com/office/powerpoint/2010/main" val="646986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Für das nächste Audit planen wir einerseits den Proof </a:t>
            </a:r>
            <a:r>
              <a:rPr lang="de-DE" dirty="0" err="1"/>
              <a:t>of</a:t>
            </a:r>
            <a:r>
              <a:rPr lang="de-DE" dirty="0"/>
              <a:t> </a:t>
            </a:r>
            <a:r>
              <a:rPr lang="de-DE" dirty="0" err="1"/>
              <a:t>Concept</a:t>
            </a:r>
            <a:r>
              <a:rPr lang="de-DE" dirty="0"/>
              <a:t> zu erarbeiten, andererseits wollen wir uns einer ersten Design Konzeption des User Interfaces widmen. Ein Übergang von der Konzeptionsphase in die Implementierung ist angedacht.</a:t>
            </a:r>
          </a:p>
        </p:txBody>
      </p:sp>
      <p:sp>
        <p:nvSpPr>
          <p:cNvPr id="4" name="Foliennummernplatzhalter 3"/>
          <p:cNvSpPr>
            <a:spLocks noGrp="1"/>
          </p:cNvSpPr>
          <p:nvPr>
            <p:ph type="sldNum" sz="quarter" idx="5"/>
          </p:nvPr>
        </p:nvSpPr>
        <p:spPr/>
        <p:txBody>
          <a:bodyPr/>
          <a:lstStyle/>
          <a:p>
            <a:fld id="{1EF8FC04-6E23-664B-8252-049B28E9486A}" type="slidenum">
              <a:rPr lang="de-DE" smtClean="0"/>
              <a:t>13</a:t>
            </a:fld>
            <a:endParaRPr lang="de-DE"/>
          </a:p>
        </p:txBody>
      </p:sp>
    </p:spTree>
    <p:extLst>
      <p:ext uri="{BB962C8B-B14F-4D97-AF65-F5344CB8AC3E}">
        <p14:creationId xmlns:p14="http://schemas.microsoft.com/office/powerpoint/2010/main" val="1768223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In diesem Sinne werden wir weiter mit Hochdruck an der Realisierung unseres Projektes arbeiten um zukünftig nur noch gute Musik auf Partys hören zu müssen 😉</a:t>
            </a:r>
          </a:p>
        </p:txBody>
      </p:sp>
      <p:sp>
        <p:nvSpPr>
          <p:cNvPr id="4" name="Foliennummernplatzhalter 3"/>
          <p:cNvSpPr>
            <a:spLocks noGrp="1"/>
          </p:cNvSpPr>
          <p:nvPr>
            <p:ph type="sldNum" sz="quarter" idx="5"/>
          </p:nvPr>
        </p:nvSpPr>
        <p:spPr/>
        <p:txBody>
          <a:bodyPr/>
          <a:lstStyle/>
          <a:p>
            <a:fld id="{1EF8FC04-6E23-664B-8252-049B28E9486A}" type="slidenum">
              <a:rPr lang="de-DE" smtClean="0"/>
              <a:t>14</a:t>
            </a:fld>
            <a:endParaRPr lang="de-DE"/>
          </a:p>
        </p:txBody>
      </p:sp>
    </p:spTree>
    <p:extLst>
      <p:ext uri="{BB962C8B-B14F-4D97-AF65-F5344CB8AC3E}">
        <p14:creationId xmlns:p14="http://schemas.microsoft.com/office/powerpoint/2010/main" val="3625821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2</a:t>
            </a:fld>
            <a:endParaRPr lang="de-DE" dirty="0"/>
          </a:p>
        </p:txBody>
      </p:sp>
    </p:spTree>
    <p:extLst>
      <p:ext uri="{BB962C8B-B14F-4D97-AF65-F5344CB8AC3E}">
        <p14:creationId xmlns:p14="http://schemas.microsoft.com/office/powerpoint/2010/main" val="833013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Persönliche Motivation:</a:t>
            </a:r>
          </a:p>
          <a:p>
            <a:endParaRPr lang="de-DE" dirty="0"/>
          </a:p>
          <a:p>
            <a:r>
              <a:rPr lang="de-DE" sz="1200" b="0" i="0" u="none" strike="noStrike" kern="1200" dirty="0">
                <a:solidFill>
                  <a:schemeClr val="tx1"/>
                </a:solidFill>
                <a:effectLst/>
                <a:latin typeface="+mn-lt"/>
                <a:ea typeface="+mn-ea"/>
                <a:cs typeface="+mn-cs"/>
              </a:rPr>
              <a:t>Wir vermissen Partys, ganz klar. Was wir nicht vermissen ist die teilweise sehr schlechte Musik auf Partys. Egal ob Hausparty, im Club oder bei Großveranstaltungen: Viel zu oft läuft Musik, die zu vielen Anwesenden nicht gefällt. Das wollen wir ändern.</a:t>
            </a:r>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3</a:t>
            </a:fld>
            <a:endParaRPr lang="de-DE" dirty="0"/>
          </a:p>
        </p:txBody>
      </p:sp>
    </p:spTree>
    <p:extLst>
      <p:ext uri="{BB962C8B-B14F-4D97-AF65-F5344CB8AC3E}">
        <p14:creationId xmlns:p14="http://schemas.microsoft.com/office/powerpoint/2010/main" val="208054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Das Domänenmodell entstand iterativ um das Konzept des gemeinsamen Musikhörens. Bereits in der ersten Iteration wurde herausgearbeitet, dass bei den meisten Veranstaltungen eine oder wenige Entscheider/innen für die Wahl der Musik verantwortlich sind. Die Zuhörenden haben meist keine Möglichkeit die gespielte Musik zu beeinflussen.</a:t>
            </a:r>
          </a:p>
          <a:p>
            <a:endParaRPr lang="de-DE" dirty="0"/>
          </a:p>
          <a:p>
            <a:r>
              <a:rPr lang="de-DE" dirty="0"/>
              <a:t>Der entscheidende Zielkonflikt kann dabei zwischen der gewünschten Veranstaltungsdynamik des/der Entscheiders/in und der reell empfundenen Dynamik der Zuhörenden entstehen. Diese können teilweise stark divergieren, bei Großveranstaltungen insbesondere ohne dass der Entscheider dies bemerkt. Der/Die Entscheider/in trifft seine/ihre Musikwahl  mit, meist unterbewusst, gewählten Entscheidungskriterien. Diese können beispielsweise mit Lizenzen und der Aktualität der Songs zusammenhängen, werden jedoch auch von persönlichen Vorlieben beeinflusst. In jedem Fall kann der Entscheider lediglich Lieder wählen, die ihm bekannt sind was die Auswahl potentiell gespielter Lieder enorm einschränkt.</a:t>
            </a:r>
          </a:p>
        </p:txBody>
      </p:sp>
      <p:sp>
        <p:nvSpPr>
          <p:cNvPr id="4" name="Foliennummernplatzhalter 3"/>
          <p:cNvSpPr>
            <a:spLocks noGrp="1"/>
          </p:cNvSpPr>
          <p:nvPr>
            <p:ph type="sldNum" sz="quarter" idx="5"/>
          </p:nvPr>
        </p:nvSpPr>
        <p:spPr/>
        <p:txBody>
          <a:bodyPr/>
          <a:lstStyle/>
          <a:p>
            <a:fld id="{1EF8FC04-6E23-664B-8252-049B28E9486A}" type="slidenum">
              <a:rPr lang="de-DE" smtClean="0"/>
              <a:t>4</a:t>
            </a:fld>
            <a:endParaRPr lang="de-DE"/>
          </a:p>
        </p:txBody>
      </p:sp>
    </p:spTree>
    <p:extLst>
      <p:ext uri="{BB962C8B-B14F-4D97-AF65-F5344CB8AC3E}">
        <p14:creationId xmlns:p14="http://schemas.microsoft.com/office/powerpoint/2010/main" val="2044971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i="0" u="none" strike="noStrike" kern="1200" dirty="0">
                <a:solidFill>
                  <a:schemeClr val="tx1"/>
                </a:solidFill>
                <a:effectLst/>
                <a:latin typeface="+mn-lt"/>
                <a:ea typeface="+mn-ea"/>
                <a:cs typeface="+mn-cs"/>
              </a:rPr>
              <a:t>Um den Problemraum näher zu beleuchten, wurde ein </a:t>
            </a:r>
            <a:r>
              <a:rPr lang="de-DE" sz="1200" b="0" i="0" u="none" strike="noStrike" kern="1200" dirty="0" err="1">
                <a:solidFill>
                  <a:schemeClr val="tx1"/>
                </a:solidFill>
                <a:effectLst/>
                <a:latin typeface="+mn-lt"/>
                <a:ea typeface="+mn-ea"/>
                <a:cs typeface="+mn-cs"/>
              </a:rPr>
              <a:t>Fishbone</a:t>
            </a:r>
            <a:r>
              <a:rPr lang="de-DE" sz="1200" b="0" i="0" u="none" strike="noStrike" kern="1200" dirty="0">
                <a:solidFill>
                  <a:schemeClr val="tx1"/>
                </a:solidFill>
                <a:effectLst/>
                <a:latin typeface="+mn-lt"/>
                <a:ea typeface="+mn-ea"/>
                <a:cs typeface="+mn-cs"/>
              </a:rPr>
              <a:t> Diagramm erstellt. Im Diagramm wird zwischen Problem, Kategorien und Ursachen unterschieden. Das Problem liegt im "Kopf" des Diagramms, die großen Knochen repräsentieren die Kategorie und kleine Knochen die Ursache. Bei der näheren Betrachtung des Problems sind folgende Kategorien in den Vordergrund gekommen: Management, Mensch, Messbarkeit und Maschine. </a:t>
            </a:r>
          </a:p>
          <a:p>
            <a:endParaRPr lang="de-DE" sz="1200" b="0" i="0" u="none" strike="noStrike" kern="1200" dirty="0">
              <a:solidFill>
                <a:schemeClr val="tx1"/>
              </a:solidFill>
              <a:effectLst/>
              <a:latin typeface="+mn-lt"/>
              <a:ea typeface="+mn-ea"/>
              <a:cs typeface="+mn-cs"/>
            </a:endParaRPr>
          </a:p>
          <a:p>
            <a:r>
              <a:rPr lang="de-DE" sz="1200" b="0" i="0" u="none" strike="noStrike" kern="1200" dirty="0">
                <a:solidFill>
                  <a:schemeClr val="tx1"/>
                </a:solidFill>
                <a:effectLst/>
                <a:latin typeface="+mn-lt"/>
                <a:ea typeface="+mn-ea"/>
                <a:cs typeface="+mn-cs"/>
              </a:rPr>
              <a:t>Es fällt auf dem ersten Blick auf, dass es sich grundsätzlich sowohl um Management- als auch Menschenbedingte Ursachen für die Problemstellung handelt. Zumal haben Gäste einen speziellen Musikwunsch den sie gerne äußern wollen, doch es wird in den meisten Fällen ihnen nicht einmal die Möglichkeit geboten diesen zu äußern. Das ist jedoch nicht einseitig, denn die Veranstalter, </a:t>
            </a:r>
            <a:r>
              <a:rPr lang="de-DE" sz="1200" b="0" i="0" u="none" strike="noStrike" kern="1200" dirty="0" err="1">
                <a:solidFill>
                  <a:schemeClr val="tx1"/>
                </a:solidFill>
                <a:effectLst/>
                <a:latin typeface="+mn-lt"/>
                <a:ea typeface="+mn-ea"/>
                <a:cs typeface="+mn-cs"/>
              </a:rPr>
              <a:t>DJ's</a:t>
            </a:r>
            <a:r>
              <a:rPr lang="de-DE" sz="1200" b="0" i="0" u="none" strike="noStrike" kern="1200" dirty="0">
                <a:solidFill>
                  <a:schemeClr val="tx1"/>
                </a:solidFill>
                <a:effectLst/>
                <a:latin typeface="+mn-lt"/>
                <a:ea typeface="+mn-ea"/>
                <a:cs typeface="+mn-cs"/>
              </a:rPr>
              <a:t> oder in unserem Fall die </a:t>
            </a:r>
            <a:r>
              <a:rPr lang="de-DE" sz="1200" b="0" i="0" u="none" strike="noStrike" kern="1200" dirty="0" err="1">
                <a:solidFill>
                  <a:schemeClr val="tx1"/>
                </a:solidFill>
                <a:effectLst/>
                <a:latin typeface="+mn-lt"/>
                <a:ea typeface="+mn-ea"/>
                <a:cs typeface="+mn-cs"/>
              </a:rPr>
              <a:t>Host's</a:t>
            </a:r>
            <a:r>
              <a:rPr lang="de-DE" sz="1200" b="0" i="0" u="none" strike="noStrike" kern="1200" dirty="0">
                <a:solidFill>
                  <a:schemeClr val="tx1"/>
                </a:solidFill>
                <a:effectLst/>
                <a:latin typeface="+mn-lt"/>
                <a:ea typeface="+mn-ea"/>
                <a:cs typeface="+mn-cs"/>
              </a:rPr>
              <a:t>, haben meist nicht die Möglichkeit mit den Menschen auf der Veranstaltung zu interagieren und die Lieder auf mögliche Kompatibilität oder explizite Inhalte zu überprüfen.</a:t>
            </a:r>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5</a:t>
            </a:fld>
            <a:endParaRPr lang="de-DE"/>
          </a:p>
        </p:txBody>
      </p:sp>
    </p:spTree>
    <p:extLst>
      <p:ext uri="{BB962C8B-B14F-4D97-AF65-F5344CB8AC3E}">
        <p14:creationId xmlns:p14="http://schemas.microsoft.com/office/powerpoint/2010/main" val="1615126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i="0" u="none" strike="noStrike" kern="1200" dirty="0">
                <a:solidFill>
                  <a:schemeClr val="tx1"/>
                </a:solidFill>
                <a:effectLst/>
                <a:latin typeface="+mn-lt"/>
                <a:ea typeface="+mn-ea"/>
                <a:cs typeface="+mn-cs"/>
              </a:rPr>
              <a:t>Eine Auswahl der Rechercheergebnisse, die uns in unserer Wahrnehmung der Evidenz des Problemraums bestärkt haben:</a:t>
            </a:r>
          </a:p>
          <a:p>
            <a:endParaRPr lang="de-DE" sz="1200" b="0" i="1" u="none" strike="noStrike" kern="1200" dirty="0">
              <a:solidFill>
                <a:schemeClr val="tx1"/>
              </a:solidFill>
              <a:effectLst/>
              <a:latin typeface="+mn-lt"/>
              <a:ea typeface="+mn-ea"/>
              <a:cs typeface="+mn-cs"/>
            </a:endParaRPr>
          </a:p>
          <a:p>
            <a:r>
              <a:rPr lang="de-DE" sz="1200" b="0" i="1" u="none" strike="noStrike" kern="1200" dirty="0">
                <a:solidFill>
                  <a:schemeClr val="tx1"/>
                </a:solidFill>
                <a:effectLst/>
                <a:latin typeface="+mn-lt"/>
                <a:ea typeface="+mn-ea"/>
                <a:cs typeface="+mn-cs"/>
              </a:rPr>
              <a:t>"</a:t>
            </a:r>
            <a:r>
              <a:rPr lang="de-DE" sz="1200" b="0" i="1" u="none" strike="noStrike" kern="1200" dirty="0" err="1">
                <a:solidFill>
                  <a:schemeClr val="tx1"/>
                </a:solidFill>
                <a:effectLst/>
                <a:latin typeface="+mn-lt"/>
                <a:ea typeface="+mn-ea"/>
                <a:cs typeface="+mn-cs"/>
              </a:rPr>
              <a:t>Consistent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with</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predictions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based</a:t>
            </a:r>
            <a:r>
              <a:rPr lang="de-DE" sz="1200" b="0" i="1" u="none" strike="noStrike" kern="1200" dirty="0">
                <a:solidFill>
                  <a:schemeClr val="tx1"/>
                </a:solidFill>
                <a:effectLst/>
                <a:latin typeface="+mn-lt"/>
                <a:ea typeface="+mn-ea"/>
                <a:cs typeface="+mn-cs"/>
              </a:rPr>
              <a:t> on </a:t>
            </a:r>
            <a:r>
              <a:rPr lang="de-DE" sz="1200" b="0" i="1" u="none" strike="noStrike" kern="1200" dirty="0" err="1">
                <a:solidFill>
                  <a:schemeClr val="tx1"/>
                </a:solidFill>
                <a:effectLst/>
                <a:latin typeface="+mn-lt"/>
                <a:ea typeface="+mn-ea"/>
                <a:cs typeface="+mn-cs"/>
              </a:rPr>
              <a:t>previous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field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studies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listeners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reported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more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intense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emotions</a:t>
            </a:r>
            <a:r>
              <a:rPr lang="de-DE" sz="1200" b="0" i="1" u="none" strike="noStrike" kern="1200" dirty="0">
                <a:solidFill>
                  <a:schemeClr val="tx1"/>
                </a:solidFill>
                <a:effectLst/>
                <a:latin typeface="+mn-lt"/>
                <a:ea typeface="+mn-ea"/>
                <a:cs typeface="+mn-cs"/>
              </a:rPr>
              <a:t> (1) </a:t>
            </a:r>
            <a:r>
              <a:rPr lang="de-DE" sz="1200" b="0" i="1" u="none" strike="noStrike" kern="1200" dirty="0" err="1">
                <a:solidFill>
                  <a:schemeClr val="tx1"/>
                </a:solidFill>
                <a:effectLst/>
                <a:latin typeface="+mn-lt"/>
                <a:ea typeface="+mn-ea"/>
                <a:cs typeface="+mn-cs"/>
              </a:rPr>
              <a:t>to</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self</a:t>
            </a:r>
            <a:r>
              <a:rPr lang="de-DE" sz="1200" b="0" i="1" u="none" strike="noStrike" kern="1200" dirty="0">
                <a:solidFill>
                  <a:schemeClr val="tx1"/>
                </a:solidFill>
                <a:effectLst/>
                <a:latin typeface="+mn-lt"/>
                <a:ea typeface="+mn-ea"/>
                <a:cs typeface="+mn-cs"/>
              </a:rPr>
              <a:t>-chosen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than</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to</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randomly</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selected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a:t>
            </a:r>
            <a:endParaRPr lang="de-DE" sz="1200" b="0" i="0" u="none" strike="noStrike" kern="1200" dirty="0">
              <a:solidFill>
                <a:schemeClr val="tx1"/>
              </a:solidFill>
              <a:effectLst/>
              <a:latin typeface="+mn-lt"/>
              <a:ea typeface="+mn-ea"/>
              <a:cs typeface="+mn-cs"/>
            </a:endParaRPr>
          </a:p>
          <a:p>
            <a:r>
              <a:rPr lang="de-DE" sz="1200" b="0" i="0" u="none" strike="noStrike" kern="1200" dirty="0" err="1">
                <a:solidFill>
                  <a:schemeClr val="tx1"/>
                </a:solidFill>
                <a:effectLst/>
                <a:latin typeface="+mn-lt"/>
                <a:ea typeface="+mn-ea"/>
                <a:cs typeface="+mn-cs"/>
              </a:rPr>
              <a:t>Liljeström</a:t>
            </a:r>
            <a:r>
              <a:rPr lang="de-DE" sz="1200" b="0" i="0" u="none" strike="noStrike" kern="1200" dirty="0">
                <a:solidFill>
                  <a:schemeClr val="tx1"/>
                </a:solidFill>
                <a:effectLst/>
                <a:latin typeface="+mn-lt"/>
                <a:ea typeface="+mn-ea"/>
                <a:cs typeface="+mn-cs"/>
              </a:rPr>
              <a:t>, S., </a:t>
            </a:r>
            <a:r>
              <a:rPr lang="de-DE" sz="1200" b="0" i="0" u="none" strike="noStrike" kern="1200" dirty="0" err="1">
                <a:solidFill>
                  <a:schemeClr val="tx1"/>
                </a:solidFill>
                <a:effectLst/>
                <a:latin typeface="+mn-lt"/>
                <a:ea typeface="+mn-ea"/>
                <a:cs typeface="+mn-cs"/>
              </a:rPr>
              <a:t>Juslin</a:t>
            </a:r>
            <a:r>
              <a:rPr lang="de-DE" sz="1200" b="0" i="0" u="none" strike="noStrike" kern="1200" dirty="0">
                <a:solidFill>
                  <a:schemeClr val="tx1"/>
                </a:solidFill>
                <a:effectLst/>
                <a:latin typeface="+mn-lt"/>
                <a:ea typeface="+mn-ea"/>
                <a:cs typeface="+mn-cs"/>
              </a:rPr>
              <a:t>, P. N., &amp; </a:t>
            </a:r>
            <a:r>
              <a:rPr lang="de-DE" sz="1200" b="0" i="0" u="none" strike="noStrike" kern="1200" dirty="0" err="1">
                <a:solidFill>
                  <a:schemeClr val="tx1"/>
                </a:solidFill>
                <a:effectLst/>
                <a:latin typeface="+mn-lt"/>
                <a:ea typeface="+mn-ea"/>
                <a:cs typeface="+mn-cs"/>
              </a:rPr>
              <a:t>Västfjäll</a:t>
            </a:r>
            <a:r>
              <a:rPr lang="de-DE" sz="1200" b="0" i="0" u="none" strike="noStrike" kern="1200" dirty="0">
                <a:solidFill>
                  <a:schemeClr val="tx1"/>
                </a:solidFill>
                <a:effectLst/>
                <a:latin typeface="+mn-lt"/>
                <a:ea typeface="+mn-ea"/>
                <a:cs typeface="+mn-cs"/>
              </a:rPr>
              <a:t>, D. (2013). Experimental </a:t>
            </a:r>
            <a:r>
              <a:rPr lang="de-DE" sz="1200" b="0" i="0" u="none" strike="noStrike" kern="1200" dirty="0" err="1">
                <a:solidFill>
                  <a:schemeClr val="tx1"/>
                </a:solidFill>
                <a:effectLst/>
                <a:latin typeface="+mn-lt"/>
                <a:ea typeface="+mn-ea"/>
                <a:cs typeface="+mn-cs"/>
              </a:rPr>
              <a:t>evidence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the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roles</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music</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choice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social</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context</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and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listener</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personality</a:t>
            </a:r>
            <a:r>
              <a:rPr lang="de-DE" sz="1200" b="0" i="0" u="none" strike="noStrike" kern="1200" dirty="0">
                <a:solidFill>
                  <a:schemeClr val="tx1"/>
                </a:solidFill>
                <a:effectLst/>
                <a:latin typeface="+mn-lt"/>
                <a:ea typeface="+mn-ea"/>
                <a:cs typeface="+mn-cs"/>
              </a:rPr>
              <a:t> in emotional </a:t>
            </a:r>
            <a:r>
              <a:rPr lang="de-DE" sz="1200" b="0" i="0" u="none" strike="noStrike" kern="1200" dirty="0" err="1">
                <a:solidFill>
                  <a:schemeClr val="tx1"/>
                </a:solidFill>
                <a:effectLst/>
                <a:latin typeface="+mn-lt"/>
                <a:ea typeface="+mn-ea"/>
                <a:cs typeface="+mn-cs"/>
              </a:rPr>
              <a:t>reactions</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to</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music</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Psychology</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Music, 41(5), 579–599. </a:t>
            </a:r>
            <a:r>
              <a:rPr lang="de-DE" sz="1200" b="0" i="0" u="none" strike="noStrike" kern="1200" dirty="0">
                <a:solidFill>
                  <a:schemeClr val="tx1"/>
                </a:solidFill>
                <a:effectLst/>
                <a:latin typeface="+mn-lt"/>
                <a:ea typeface="+mn-ea"/>
                <a:cs typeface="+mn-cs"/>
                <a:hlinkClick r:id="rId3"/>
              </a:rPr>
              <a:t>https://doi.org/10.1177/0305735612440615</a:t>
            </a:r>
            <a:r>
              <a:rPr lang="de-DE" sz="1200" b="0" i="0" u="none" strike="noStrike" kern="1200" dirty="0">
                <a:solidFill>
                  <a:schemeClr val="tx1"/>
                </a:solidFill>
                <a:effectLst/>
                <a:latin typeface="+mn-lt"/>
                <a:ea typeface="+mn-ea"/>
                <a:cs typeface="+mn-cs"/>
              </a:rPr>
              <a:t> (abgerufen am 15.11.2020)</a:t>
            </a:r>
          </a:p>
          <a:p>
            <a:endParaRPr lang="de-DE" sz="1200" b="0" i="0" u="none" strike="noStrike" kern="1200" dirty="0">
              <a:solidFill>
                <a:schemeClr val="tx1"/>
              </a:solidFill>
              <a:effectLst/>
              <a:latin typeface="+mn-lt"/>
              <a:ea typeface="+mn-ea"/>
              <a:cs typeface="+mn-cs"/>
            </a:endParaRPr>
          </a:p>
          <a:p>
            <a:r>
              <a:rPr lang="de-DE" sz="1200" b="0" i="1" u="none" strike="noStrike" kern="1200" dirty="0">
                <a:solidFill>
                  <a:schemeClr val="tx1"/>
                </a:solidFill>
                <a:effectLst/>
                <a:latin typeface="+mn-lt"/>
                <a:ea typeface="+mn-ea"/>
                <a:cs typeface="+mn-cs"/>
              </a:rPr>
              <a:t>"The </a:t>
            </a:r>
            <a:r>
              <a:rPr lang="de-DE" sz="1200" b="0" i="1" u="none" strike="noStrike" kern="1200" dirty="0" err="1">
                <a:solidFill>
                  <a:schemeClr val="tx1"/>
                </a:solidFill>
                <a:effectLst/>
                <a:latin typeface="+mn-lt"/>
                <a:ea typeface="+mn-ea"/>
                <a:cs typeface="+mn-cs"/>
              </a:rPr>
              <a:t>findings</a:t>
            </a:r>
            <a:r>
              <a:rPr lang="de-DE" sz="1200" b="0" i="1" u="none" strike="noStrike" kern="1200" dirty="0">
                <a:solidFill>
                  <a:schemeClr val="tx1"/>
                </a:solidFill>
                <a:effectLst/>
                <a:latin typeface="+mn-lt"/>
                <a:ea typeface="+mn-ea"/>
                <a:cs typeface="+mn-cs"/>
              </a:rPr>
              <a:t> also </a:t>
            </a:r>
            <a:r>
              <a:rPr lang="de-DE" sz="1200" b="0" i="1" u="none" strike="noStrike" kern="1200" dirty="0" err="1">
                <a:solidFill>
                  <a:schemeClr val="tx1"/>
                </a:solidFill>
                <a:effectLst/>
                <a:latin typeface="+mn-lt"/>
                <a:ea typeface="+mn-ea"/>
                <a:cs typeface="+mn-cs"/>
              </a:rPr>
              <a:t>emphasised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the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important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role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of</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engaging</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with</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 in </a:t>
            </a:r>
            <a:r>
              <a:rPr lang="de-DE" sz="1200" b="0" i="1" u="none" strike="noStrike" kern="1200" dirty="0" err="1">
                <a:solidFill>
                  <a:schemeClr val="tx1"/>
                </a:solidFill>
                <a:effectLst/>
                <a:latin typeface="+mn-lt"/>
                <a:ea typeface="+mn-ea"/>
                <a:cs typeface="+mn-cs"/>
              </a:rPr>
              <a:t>the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company</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of</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others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with</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regard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to</a:t>
            </a:r>
            <a:r>
              <a:rPr lang="de-DE" sz="1200" b="0" i="1" u="none" strike="noStrike" kern="1200" dirty="0">
                <a:solidFill>
                  <a:schemeClr val="tx1"/>
                </a:solidFill>
                <a:effectLst/>
                <a:latin typeface="+mn-lt"/>
                <a:ea typeface="+mn-ea"/>
                <a:cs typeface="+mn-cs"/>
              </a:rPr>
              <a:t> SWB [</a:t>
            </a:r>
            <a:r>
              <a:rPr lang="de-DE" sz="1200" b="0" i="1" u="none" strike="noStrike" kern="1200" dirty="0" err="1">
                <a:solidFill>
                  <a:schemeClr val="tx1"/>
                </a:solidFill>
                <a:effectLst/>
                <a:latin typeface="+mn-lt"/>
                <a:ea typeface="+mn-ea"/>
                <a:cs typeface="+mn-cs"/>
              </a:rPr>
              <a:t>subjective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wellbeing</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highlighting</a:t>
            </a:r>
            <a:r>
              <a:rPr lang="de-DE" sz="1200" b="0" i="1" u="none" strike="noStrike" kern="1200" dirty="0">
                <a:solidFill>
                  <a:schemeClr val="tx1"/>
                </a:solidFill>
                <a:effectLst/>
                <a:latin typeface="+mn-lt"/>
                <a:ea typeface="+mn-ea"/>
                <a:cs typeface="+mn-cs"/>
              </a:rPr>
              <a:t> an interpersonal </a:t>
            </a:r>
            <a:r>
              <a:rPr lang="de-DE" sz="1200" b="0" i="1" u="none" strike="noStrike" kern="1200" dirty="0" err="1">
                <a:solidFill>
                  <a:schemeClr val="tx1"/>
                </a:solidFill>
                <a:effectLst/>
                <a:latin typeface="+mn-lt"/>
                <a:ea typeface="+mn-ea"/>
                <a:cs typeface="+mn-cs"/>
              </a:rPr>
              <a:t>feature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of</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a:t>
            </a:r>
            <a:endParaRPr lang="de-DE" sz="1200" b="0" i="0" u="none" strike="noStrike" kern="1200" dirty="0">
              <a:solidFill>
                <a:schemeClr val="tx1"/>
              </a:solidFill>
              <a:effectLst/>
              <a:latin typeface="+mn-lt"/>
              <a:ea typeface="+mn-ea"/>
              <a:cs typeface="+mn-cs"/>
            </a:endParaRPr>
          </a:p>
          <a:p>
            <a:r>
              <a:rPr lang="de-DE" sz="1200" b="0" i="0" u="none" strike="noStrike" kern="1200" dirty="0">
                <a:solidFill>
                  <a:schemeClr val="tx1"/>
                </a:solidFill>
                <a:effectLst/>
                <a:latin typeface="+mn-lt"/>
                <a:ea typeface="+mn-ea"/>
                <a:cs typeface="+mn-cs"/>
              </a:rPr>
              <a:t>Weinberg, M. K., &amp; Joseph, D. (2017). </a:t>
            </a:r>
            <a:r>
              <a:rPr lang="de-DE" sz="1200" b="0" i="0" u="none" strike="noStrike" kern="1200" dirty="0" err="1">
                <a:solidFill>
                  <a:schemeClr val="tx1"/>
                </a:solidFill>
                <a:effectLst/>
                <a:latin typeface="+mn-lt"/>
                <a:ea typeface="+mn-ea"/>
                <a:cs typeface="+mn-cs"/>
              </a:rPr>
              <a:t>If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you’re</a:t>
            </a:r>
            <a:r>
              <a:rPr lang="de-DE" sz="1200" b="0" i="0" u="none" strike="noStrike" kern="1200" dirty="0">
                <a:solidFill>
                  <a:schemeClr val="tx1"/>
                </a:solidFill>
                <a:effectLst/>
                <a:latin typeface="+mn-lt"/>
                <a:ea typeface="+mn-ea"/>
                <a:cs typeface="+mn-cs"/>
              </a:rPr>
              <a:t> happy </a:t>
            </a:r>
            <a:r>
              <a:rPr lang="de-DE" sz="1200" b="0" i="0" u="none" strike="noStrike" kern="1200" dirty="0" err="1">
                <a:solidFill>
                  <a:schemeClr val="tx1"/>
                </a:solidFill>
                <a:effectLst/>
                <a:latin typeface="+mn-lt"/>
                <a:ea typeface="+mn-ea"/>
                <a:cs typeface="+mn-cs"/>
              </a:rPr>
              <a:t>and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you</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know</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it</a:t>
            </a:r>
            <a:r>
              <a:rPr lang="de-DE" sz="1200" b="0" i="0" u="none" strike="noStrike" kern="1200" dirty="0">
                <a:solidFill>
                  <a:schemeClr val="tx1"/>
                </a:solidFill>
                <a:effectLst/>
                <a:latin typeface="+mn-lt"/>
                <a:ea typeface="+mn-ea"/>
                <a:cs typeface="+mn-cs"/>
              </a:rPr>
              <a:t>: Music </a:t>
            </a:r>
            <a:r>
              <a:rPr lang="de-DE" sz="1200" b="0" i="0" u="none" strike="noStrike" kern="1200" dirty="0" err="1">
                <a:solidFill>
                  <a:schemeClr val="tx1"/>
                </a:solidFill>
                <a:effectLst/>
                <a:latin typeface="+mn-lt"/>
                <a:ea typeface="+mn-ea"/>
                <a:cs typeface="+mn-cs"/>
              </a:rPr>
              <a:t>engagement</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and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subjective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wellbeing</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Psychology</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Music, 45(2), 257–267. </a:t>
            </a:r>
            <a:r>
              <a:rPr lang="de-DE" sz="1200" b="0" i="0" u="none" strike="noStrike" kern="1200" dirty="0">
                <a:solidFill>
                  <a:schemeClr val="tx1"/>
                </a:solidFill>
                <a:effectLst/>
                <a:latin typeface="+mn-lt"/>
                <a:ea typeface="+mn-ea"/>
                <a:cs typeface="+mn-cs"/>
                <a:hlinkClick r:id="rId4"/>
              </a:rPr>
              <a:t>https://doi.org/10.1177/0305735616659552</a:t>
            </a:r>
            <a:r>
              <a:rPr lang="de-DE" sz="1200" b="0" i="0" u="none" strike="noStrike" kern="1200" dirty="0">
                <a:solidFill>
                  <a:schemeClr val="tx1"/>
                </a:solidFill>
                <a:effectLst/>
                <a:latin typeface="+mn-lt"/>
                <a:ea typeface="+mn-ea"/>
                <a:cs typeface="+mn-cs"/>
              </a:rPr>
              <a:t> (abgerufen am 15.11.2020)</a:t>
            </a:r>
          </a:p>
          <a:p>
            <a:endParaRPr lang="de-DE" sz="1200" b="0" i="0" u="none" strike="noStrike" kern="1200" dirty="0">
              <a:solidFill>
                <a:schemeClr val="tx1"/>
              </a:solidFill>
              <a:effectLst/>
              <a:latin typeface="+mn-lt"/>
              <a:ea typeface="+mn-ea"/>
              <a:cs typeface="+mn-cs"/>
            </a:endParaRPr>
          </a:p>
          <a:p>
            <a:r>
              <a:rPr lang="de-DE" sz="1200" b="0" i="1" u="none" strike="noStrike" kern="1200" dirty="0">
                <a:solidFill>
                  <a:schemeClr val="tx1"/>
                </a:solidFill>
                <a:effectLst/>
                <a:latin typeface="+mn-lt"/>
                <a:ea typeface="+mn-ea"/>
                <a:cs typeface="+mn-cs"/>
              </a:rPr>
              <a:t>"</a:t>
            </a:r>
            <a:r>
              <a:rPr lang="de-DE" sz="1200" b="0" i="1" u="none" strike="noStrike" kern="1200" dirty="0" err="1">
                <a:solidFill>
                  <a:schemeClr val="tx1"/>
                </a:solidFill>
                <a:effectLst/>
                <a:latin typeface="+mn-lt"/>
                <a:ea typeface="+mn-ea"/>
                <a:cs typeface="+mn-cs"/>
              </a:rPr>
              <a:t>Participants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exposed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to</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their</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self-selected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were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most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efficient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perceived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lowest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distraction</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highest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enjoyment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liking</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and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appropriateness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and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experienced</a:t>
            </a:r>
            <a:r>
              <a:rPr lang="de-DE" sz="1200" b="0" i="1" u="none" strike="noStrike" kern="1200" dirty="0">
                <a:solidFill>
                  <a:schemeClr val="tx1"/>
                </a:solidFill>
                <a:effectLst/>
                <a:latin typeface="+mn-lt"/>
                <a:ea typeface="+mn-ea"/>
                <a:cs typeface="+mn-cs"/>
              </a:rPr>
              <a:t> a </a:t>
            </a:r>
            <a:r>
              <a:rPr lang="de-DE" sz="1200" b="0" i="1" u="none" strike="noStrike" kern="1200" dirty="0" err="1">
                <a:solidFill>
                  <a:schemeClr val="tx1"/>
                </a:solidFill>
                <a:effectLst/>
                <a:latin typeface="+mn-lt"/>
                <a:ea typeface="+mn-ea"/>
                <a:cs typeface="+mn-cs"/>
              </a:rPr>
              <a:t>reduction</a:t>
            </a:r>
            <a:r>
              <a:rPr lang="de-DE" sz="1200" b="0" i="1" u="none" strike="noStrike" kern="1200" dirty="0">
                <a:solidFill>
                  <a:schemeClr val="tx1"/>
                </a:solidFill>
                <a:effectLst/>
                <a:latin typeface="+mn-lt"/>
                <a:ea typeface="+mn-ea"/>
                <a:cs typeface="+mn-cs"/>
              </a:rPr>
              <a:t> in </a:t>
            </a:r>
            <a:r>
              <a:rPr lang="de-DE" sz="1200" b="0" i="1" u="none" strike="noStrike" kern="1200" dirty="0" err="1">
                <a:solidFill>
                  <a:schemeClr val="tx1"/>
                </a:solidFill>
                <a:effectLst/>
                <a:latin typeface="+mn-lt"/>
                <a:ea typeface="+mn-ea"/>
                <a:cs typeface="+mn-cs"/>
              </a:rPr>
              <a:t>tension-anxiety</a:t>
            </a:r>
            <a:r>
              <a:rPr lang="de-DE" sz="1200" b="0" i="1" u="none" strike="noStrike" kern="1200" dirty="0">
                <a:solidFill>
                  <a:schemeClr val="tx1"/>
                </a:solidFill>
                <a:effectLst/>
                <a:latin typeface="+mn-lt"/>
                <a:ea typeface="+mn-ea"/>
                <a:cs typeface="+mn-cs"/>
              </a:rPr>
              <a:t>. In </a:t>
            </a:r>
            <a:r>
              <a:rPr lang="de-DE" sz="1200" b="0" i="1" u="none" strike="noStrike" kern="1200" dirty="0" err="1">
                <a:solidFill>
                  <a:schemeClr val="tx1"/>
                </a:solidFill>
                <a:effectLst/>
                <a:latin typeface="+mn-lt"/>
                <a:ea typeface="+mn-ea"/>
                <a:cs typeface="+mn-cs"/>
              </a:rPr>
              <a:t>contrast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performance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and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experience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were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poorest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when</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exposed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to</a:t>
            </a:r>
            <a:r>
              <a:rPr lang="de-DE" sz="1200" b="0" i="1" u="none" strike="noStrike" kern="1200" dirty="0">
                <a:solidFill>
                  <a:schemeClr val="tx1"/>
                </a:solidFill>
                <a:effectLst/>
                <a:latin typeface="+mn-lt"/>
                <a:ea typeface="+mn-ea"/>
                <a:cs typeface="+mn-cs"/>
              </a:rPr>
              <a:t> High-</a:t>
            </a:r>
            <a:r>
              <a:rPr lang="de-DE" sz="1200" b="0" i="1" u="none" strike="noStrike" kern="1200" dirty="0" err="1">
                <a:solidFill>
                  <a:schemeClr val="tx1"/>
                </a:solidFill>
                <a:effectLst/>
                <a:latin typeface="+mn-lt"/>
                <a:ea typeface="+mn-ea"/>
                <a:cs typeface="+mn-cs"/>
              </a:rPr>
              <a:t>Arousal</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experimenter-selected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music</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Participants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were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most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inaccurate</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perceived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highest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distraction</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lowest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liking</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enjoyment</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and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appropriateness</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and</a:t>
            </a:r>
            <a:r>
              <a:rPr lang="de-DE" sz="1200" b="0" i="1" u="none" strike="noStrike" kern="1200" dirty="0">
                <a:solidFill>
                  <a:schemeClr val="tx1"/>
                </a:solidFill>
                <a:effectLst/>
                <a:latin typeface="+mn-lt"/>
                <a:ea typeface="+mn-ea"/>
                <a:cs typeface="+mn-cs"/>
              </a:rPr>
              <a:t> </a:t>
            </a:r>
            <a:r>
              <a:rPr lang="de-DE" sz="1200" b="0" i="1" u="none" strike="noStrike" kern="1200" dirty="0" err="1">
                <a:solidFill>
                  <a:schemeClr val="tx1"/>
                </a:solidFill>
                <a:effectLst/>
                <a:latin typeface="+mn-lt"/>
                <a:ea typeface="+mn-ea"/>
                <a:cs typeface="+mn-cs"/>
              </a:rPr>
              <a:t>experienced</a:t>
            </a:r>
            <a:r>
              <a:rPr lang="de-DE" sz="1200" b="0" i="1" u="none" strike="noStrike" kern="1200" dirty="0">
                <a:solidFill>
                  <a:schemeClr val="tx1"/>
                </a:solidFill>
                <a:effectLst/>
                <a:latin typeface="+mn-lt"/>
                <a:ea typeface="+mn-ea"/>
                <a:cs typeface="+mn-cs"/>
              </a:rPr>
              <a:t> an </a:t>
            </a:r>
            <a:r>
              <a:rPr lang="de-DE" sz="1200" b="0" i="1" u="none" strike="noStrike" kern="1200" dirty="0" err="1">
                <a:solidFill>
                  <a:schemeClr val="tx1"/>
                </a:solidFill>
                <a:effectLst/>
                <a:latin typeface="+mn-lt"/>
                <a:ea typeface="+mn-ea"/>
                <a:cs typeface="+mn-cs"/>
              </a:rPr>
              <a:t>increase</a:t>
            </a:r>
            <a:r>
              <a:rPr lang="de-DE" sz="1200" b="0" i="1" u="none" strike="noStrike" kern="1200" dirty="0">
                <a:solidFill>
                  <a:schemeClr val="tx1"/>
                </a:solidFill>
                <a:effectLst/>
                <a:latin typeface="+mn-lt"/>
                <a:ea typeface="+mn-ea"/>
                <a:cs typeface="+mn-cs"/>
              </a:rPr>
              <a:t> in </a:t>
            </a:r>
            <a:r>
              <a:rPr lang="de-DE" sz="1200" b="0" i="1" u="none" strike="noStrike" kern="1200" dirty="0" err="1">
                <a:solidFill>
                  <a:schemeClr val="tx1"/>
                </a:solidFill>
                <a:effectLst/>
                <a:latin typeface="+mn-lt"/>
                <a:ea typeface="+mn-ea"/>
                <a:cs typeface="+mn-cs"/>
              </a:rPr>
              <a:t>tension-anxiety</a:t>
            </a:r>
            <a:r>
              <a:rPr lang="de-DE" sz="1200" b="0" i="1" u="none" strike="noStrike" kern="1200" dirty="0">
                <a:solidFill>
                  <a:schemeClr val="tx1"/>
                </a:solidFill>
                <a:effectLst/>
                <a:latin typeface="+mn-lt"/>
                <a:ea typeface="+mn-ea"/>
                <a:cs typeface="+mn-cs"/>
              </a:rPr>
              <a:t>.“</a:t>
            </a:r>
            <a:endParaRPr lang="de-DE" sz="1200" b="0" i="0" u="none" strike="noStrike" kern="1200" dirty="0">
              <a:solidFill>
                <a:schemeClr val="tx1"/>
              </a:solidFill>
              <a:effectLst/>
              <a:latin typeface="+mn-lt"/>
              <a:ea typeface="+mn-ea"/>
              <a:cs typeface="+mn-cs"/>
            </a:endParaRPr>
          </a:p>
          <a:p>
            <a:r>
              <a:rPr lang="de-DE" sz="1200" b="0" i="0" u="none" strike="noStrike" kern="1200" dirty="0">
                <a:solidFill>
                  <a:schemeClr val="tx1"/>
                </a:solidFill>
                <a:effectLst/>
                <a:latin typeface="+mn-lt"/>
                <a:ea typeface="+mn-ea"/>
                <a:cs typeface="+mn-cs"/>
              </a:rPr>
              <a:t>Cassidy, G., &amp; Macdonald, R. (2009). The </a:t>
            </a:r>
            <a:r>
              <a:rPr lang="de-DE" sz="1200" b="0" i="0" u="none" strike="noStrike" kern="1200" dirty="0" err="1">
                <a:solidFill>
                  <a:schemeClr val="tx1"/>
                </a:solidFill>
                <a:effectLst/>
                <a:latin typeface="+mn-lt"/>
                <a:ea typeface="+mn-ea"/>
                <a:cs typeface="+mn-cs"/>
              </a:rPr>
              <a:t>effects</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music</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choice</a:t>
            </a:r>
            <a:r>
              <a:rPr lang="de-DE" sz="1200" b="0" i="0" u="none" strike="noStrike" kern="1200" dirty="0">
                <a:solidFill>
                  <a:schemeClr val="tx1"/>
                </a:solidFill>
                <a:effectLst/>
                <a:latin typeface="+mn-lt"/>
                <a:ea typeface="+mn-ea"/>
                <a:cs typeface="+mn-cs"/>
              </a:rPr>
              <a:t> on </a:t>
            </a:r>
            <a:r>
              <a:rPr lang="de-DE" sz="1200" b="0" i="0" u="none" strike="noStrike" kern="1200" dirty="0" err="1">
                <a:solidFill>
                  <a:schemeClr val="tx1"/>
                </a:solidFill>
                <a:effectLst/>
                <a:latin typeface="+mn-lt"/>
                <a:ea typeface="+mn-ea"/>
                <a:cs typeface="+mn-cs"/>
              </a:rPr>
              <a:t>task</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performance</a:t>
            </a:r>
            <a:r>
              <a:rPr lang="de-DE" sz="1200" b="0" i="0" u="none" strike="noStrike" kern="1200" dirty="0">
                <a:solidFill>
                  <a:schemeClr val="tx1"/>
                </a:solidFill>
                <a:effectLst/>
                <a:latin typeface="+mn-lt"/>
                <a:ea typeface="+mn-ea"/>
                <a:cs typeface="+mn-cs"/>
              </a:rPr>
              <a:t>: A </a:t>
            </a:r>
            <a:r>
              <a:rPr lang="de-DE" sz="1200" b="0" i="0" u="none" strike="noStrike" kern="1200" dirty="0" err="1">
                <a:solidFill>
                  <a:schemeClr val="tx1"/>
                </a:solidFill>
                <a:effectLst/>
                <a:latin typeface="+mn-lt"/>
                <a:ea typeface="+mn-ea"/>
                <a:cs typeface="+mn-cs"/>
              </a:rPr>
              <a:t>study</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the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impact</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of</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self-selected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and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experimenter-selected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music</a:t>
            </a:r>
            <a:r>
              <a:rPr lang="de-DE" sz="1200" b="0" i="0" u="none" strike="noStrike" kern="1200" dirty="0">
                <a:solidFill>
                  <a:schemeClr val="tx1"/>
                </a:solidFill>
                <a:effectLst/>
                <a:latin typeface="+mn-lt"/>
                <a:ea typeface="+mn-ea"/>
                <a:cs typeface="+mn-cs"/>
              </a:rPr>
              <a:t> on </a:t>
            </a:r>
            <a:r>
              <a:rPr lang="de-DE" sz="1200" b="0" i="0" u="none" strike="noStrike" kern="1200" dirty="0" err="1">
                <a:solidFill>
                  <a:schemeClr val="tx1"/>
                </a:solidFill>
                <a:effectLst/>
                <a:latin typeface="+mn-lt"/>
                <a:ea typeface="+mn-ea"/>
                <a:cs typeface="+mn-cs"/>
              </a:rPr>
              <a:t>driving</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game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performance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and</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experience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Musicae</a:t>
            </a:r>
            <a:r>
              <a:rPr lang="de-DE" sz="1200" b="0" i="0" u="none" strike="noStrike" kern="1200" dirty="0">
                <a:solidFill>
                  <a:schemeClr val="tx1"/>
                </a:solidFill>
                <a:effectLst/>
                <a:latin typeface="+mn-lt"/>
                <a:ea typeface="+mn-ea"/>
                <a:cs typeface="+mn-cs"/>
              </a:rPr>
              <a:t> </a:t>
            </a:r>
            <a:r>
              <a:rPr lang="de-DE" sz="1200" b="0" i="0" u="none" strike="noStrike" kern="1200" dirty="0" err="1">
                <a:solidFill>
                  <a:schemeClr val="tx1"/>
                </a:solidFill>
                <a:effectLst/>
                <a:latin typeface="+mn-lt"/>
                <a:ea typeface="+mn-ea"/>
                <a:cs typeface="+mn-cs"/>
              </a:rPr>
              <a:t>Scientiae</a:t>
            </a:r>
            <a:r>
              <a:rPr lang="de-DE" sz="1200" b="0" i="0" u="none" strike="noStrike" kern="1200" dirty="0">
                <a:solidFill>
                  <a:schemeClr val="tx1"/>
                </a:solidFill>
                <a:effectLst/>
                <a:latin typeface="+mn-lt"/>
                <a:ea typeface="+mn-ea"/>
                <a:cs typeface="+mn-cs"/>
              </a:rPr>
              <a:t>, 13(2), 357–386. </a:t>
            </a:r>
            <a:r>
              <a:rPr lang="de-DE" sz="1200" b="0" i="0" u="none" strike="noStrike" kern="1200" dirty="0">
                <a:solidFill>
                  <a:schemeClr val="tx1"/>
                </a:solidFill>
                <a:effectLst/>
                <a:latin typeface="+mn-lt"/>
                <a:ea typeface="+mn-ea"/>
                <a:cs typeface="+mn-cs"/>
                <a:hlinkClick r:id="rId5"/>
              </a:rPr>
              <a:t>https://doi.org/10.1177/102986490901300207</a:t>
            </a:r>
            <a:r>
              <a:rPr lang="de-DE" sz="1200" b="0" i="0" u="none" strike="noStrike" kern="1200" dirty="0">
                <a:solidFill>
                  <a:schemeClr val="tx1"/>
                </a:solidFill>
                <a:effectLst/>
                <a:latin typeface="+mn-lt"/>
                <a:ea typeface="+mn-ea"/>
                <a:cs typeface="+mn-cs"/>
              </a:rPr>
              <a:t> (abgerufen am 15.11.2020)</a:t>
            </a:r>
          </a:p>
          <a:p>
            <a:br>
              <a:rPr lang="de-DE" dirty="0"/>
            </a:br>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6</a:t>
            </a:fld>
            <a:endParaRPr lang="de-DE"/>
          </a:p>
        </p:txBody>
      </p:sp>
    </p:spTree>
    <p:extLst>
      <p:ext uri="{BB962C8B-B14F-4D97-AF65-F5344CB8AC3E}">
        <p14:creationId xmlns:p14="http://schemas.microsoft.com/office/powerpoint/2010/main" val="1688258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Einteilung der Zielhierarchie wurde wie im Medien Informatik Glossar definiert vorgenommen. Eine stetige Erweiterung insbesondere der operativen Ziele ist angedacht.</a:t>
            </a:r>
          </a:p>
        </p:txBody>
      </p:sp>
      <p:sp>
        <p:nvSpPr>
          <p:cNvPr id="4" name="Foliennummernplatzhalter 3"/>
          <p:cNvSpPr>
            <a:spLocks noGrp="1"/>
          </p:cNvSpPr>
          <p:nvPr>
            <p:ph type="sldNum" sz="quarter" idx="5"/>
          </p:nvPr>
        </p:nvSpPr>
        <p:spPr/>
        <p:txBody>
          <a:bodyPr/>
          <a:lstStyle/>
          <a:p>
            <a:fld id="{1EF8FC04-6E23-664B-8252-049B28E9486A}" type="slidenum">
              <a:rPr lang="de-DE" smtClean="0"/>
              <a:t>7</a:t>
            </a:fld>
            <a:endParaRPr lang="de-DE"/>
          </a:p>
        </p:txBody>
      </p:sp>
    </p:spTree>
    <p:extLst>
      <p:ext uri="{BB962C8B-B14F-4D97-AF65-F5344CB8AC3E}">
        <p14:creationId xmlns:p14="http://schemas.microsoft.com/office/powerpoint/2010/main" val="4853638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8</a:t>
            </a:fld>
            <a:endParaRPr lang="de-DE"/>
          </a:p>
        </p:txBody>
      </p:sp>
    </p:spTree>
    <p:extLst>
      <p:ext uri="{BB962C8B-B14F-4D97-AF65-F5344CB8AC3E}">
        <p14:creationId xmlns:p14="http://schemas.microsoft.com/office/powerpoint/2010/main" val="1119489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i="0" u="none" strike="noStrike" kern="1200" dirty="0">
                <a:solidFill>
                  <a:schemeClr val="tx1"/>
                </a:solidFill>
                <a:effectLst/>
                <a:latin typeface="+mn-lt"/>
                <a:ea typeface="+mn-ea"/>
                <a:cs typeface="+mn-cs"/>
              </a:rPr>
              <a:t>Das Architekturdiagramm beinhaltet die Systemkomponenten. Im Frontend haben wir die Clients mit dem Host und den Guests. Hier haben die User die Möglichkeit sich mit dem von ihnen gewünschten Musik Streaming Plattform anzumelden. Das System ist verantwortlich für die Kommunikation zwischen den Komponenten, sowie der Verarbeitung von Listen, Push </a:t>
            </a:r>
            <a:r>
              <a:rPr lang="de-DE" sz="1200" b="0" i="0" u="none" strike="noStrike" kern="1200" dirty="0" err="1">
                <a:solidFill>
                  <a:schemeClr val="tx1"/>
                </a:solidFill>
                <a:effectLst/>
                <a:latin typeface="+mn-lt"/>
                <a:ea typeface="+mn-ea"/>
                <a:cs typeface="+mn-cs"/>
              </a:rPr>
              <a:t>Notifications</a:t>
            </a:r>
            <a:r>
              <a:rPr lang="de-DE" sz="1200" b="0" i="0" u="none" strike="noStrike" kern="1200" dirty="0">
                <a:solidFill>
                  <a:schemeClr val="tx1"/>
                </a:solidFill>
                <a:effectLst/>
                <a:latin typeface="+mn-lt"/>
                <a:ea typeface="+mn-ea"/>
                <a:cs typeface="+mn-cs"/>
              </a:rPr>
              <a:t> und Verwaltung von </a:t>
            </a:r>
            <a:r>
              <a:rPr lang="de-DE" sz="1200" b="0" i="0" u="none" strike="noStrike" kern="1200" dirty="0" err="1">
                <a:solidFill>
                  <a:schemeClr val="tx1"/>
                </a:solidFill>
                <a:effectLst/>
                <a:latin typeface="+mn-lt"/>
                <a:ea typeface="+mn-ea"/>
                <a:cs typeface="+mn-cs"/>
              </a:rPr>
              <a:t>Party's</a:t>
            </a:r>
            <a:r>
              <a:rPr lang="de-DE" sz="1200" b="0" i="0" u="none" strike="noStrike" kern="1200" dirty="0">
                <a:solidFill>
                  <a:schemeClr val="tx1"/>
                </a:solidFill>
                <a:effectLst/>
                <a:latin typeface="+mn-lt"/>
                <a:ea typeface="+mn-ea"/>
                <a:cs typeface="+mn-cs"/>
              </a:rPr>
              <a:t> oder Veranstaltungen. Durch die </a:t>
            </a:r>
            <a:r>
              <a:rPr lang="de-DE" sz="1200" b="0" i="0" u="none" strike="noStrike" kern="1200" dirty="0" err="1">
                <a:solidFill>
                  <a:schemeClr val="tx1"/>
                </a:solidFill>
                <a:effectLst/>
                <a:latin typeface="+mn-lt"/>
                <a:ea typeface="+mn-ea"/>
                <a:cs typeface="+mn-cs"/>
              </a:rPr>
              <a:t>API's</a:t>
            </a:r>
            <a:r>
              <a:rPr lang="de-DE" sz="1200" b="0" i="0" u="none" strike="noStrike" kern="1200" dirty="0">
                <a:solidFill>
                  <a:schemeClr val="tx1"/>
                </a:solidFill>
                <a:effectLst/>
                <a:latin typeface="+mn-lt"/>
                <a:ea typeface="+mn-ea"/>
                <a:cs typeface="+mn-cs"/>
              </a:rPr>
              <a:t> der Streaming Dienste wird eine Authentisierung des Users ermöglicht, und es werden die Playlists der User an das System geschickt. Die Listen werden bearbeitet und in einer Datenbank gesichert. Die User werden hier lediglich als </a:t>
            </a:r>
            <a:r>
              <a:rPr lang="de-DE" sz="1200" b="0" i="0" u="none" strike="noStrike" kern="1200" dirty="0" err="1">
                <a:solidFill>
                  <a:schemeClr val="tx1"/>
                </a:solidFill>
                <a:effectLst/>
                <a:latin typeface="+mn-lt"/>
                <a:ea typeface="+mn-ea"/>
                <a:cs typeface="+mn-cs"/>
              </a:rPr>
              <a:t>id's</a:t>
            </a:r>
            <a:r>
              <a:rPr lang="de-DE" sz="1200" b="0" i="0" u="none" strike="noStrike" kern="1200" dirty="0">
                <a:solidFill>
                  <a:schemeClr val="tx1"/>
                </a:solidFill>
                <a:effectLst/>
                <a:latin typeface="+mn-lt"/>
                <a:ea typeface="+mn-ea"/>
                <a:cs typeface="+mn-cs"/>
              </a:rPr>
              <a:t> gespeichert und es werden keine userspezifischen Daten erhoben oder gesichert. In allen Teilen des Systems herrscht eine synchrone Kommunikation zwischen den Komponenten. Überall wo eine Anfrage an eine Komponente geschickt wird, kommen Daten im JSON Format in der Antwort zurück.</a:t>
            </a:r>
          </a:p>
          <a:p>
            <a:br>
              <a:rPr lang="de-DE" dirty="0"/>
            </a:br>
            <a:r>
              <a:rPr lang="de-DE" sz="1200" b="0" i="0" u="none" strike="noStrike" kern="1200" dirty="0">
                <a:solidFill>
                  <a:schemeClr val="tx1"/>
                </a:solidFill>
                <a:effectLst/>
                <a:latin typeface="+mn-lt"/>
                <a:ea typeface="+mn-ea"/>
                <a:cs typeface="+mn-cs"/>
              </a:rPr>
              <a:t>Es gibt zwei Ausnahmen, es herrscht eine asynchrone Kommunikation zwischen dem Host und dem Client, der Host kommuniziert mit den Gästen über die gespielte Musik. Die Guests kommunizieren mit dem Host über die Listen und Vorschläge. Der Host kann Events starten, die auch asynchron sind, da der Guest auf diese erst </a:t>
            </a:r>
            <a:r>
              <a:rPr lang="de-DE" sz="1200" b="0" i="0" u="none" strike="noStrike" kern="1200" dirty="0" err="1">
                <a:solidFill>
                  <a:schemeClr val="tx1"/>
                </a:solidFill>
                <a:effectLst/>
                <a:latin typeface="+mn-lt"/>
                <a:ea typeface="+mn-ea"/>
                <a:cs typeface="+mn-cs"/>
              </a:rPr>
              <a:t>subscriben</a:t>
            </a:r>
            <a:r>
              <a:rPr lang="de-DE" sz="1200" b="0" i="0" u="none" strike="noStrike" kern="1200" dirty="0">
                <a:solidFill>
                  <a:schemeClr val="tx1"/>
                </a:solidFill>
                <a:effectLst/>
                <a:latin typeface="+mn-lt"/>
                <a:ea typeface="+mn-ea"/>
                <a:cs typeface="+mn-cs"/>
              </a:rPr>
              <a:t> muss. Auf diesen Events kann der User Feedback zur aktuell gespielten Musik geben.</a:t>
            </a:r>
            <a:br>
              <a:rPr lang="de-DE" dirty="0"/>
            </a:br>
            <a:r>
              <a:rPr lang="de-DE" sz="1200" b="0" i="0" u="none" strike="noStrike" kern="1200" dirty="0">
                <a:solidFill>
                  <a:schemeClr val="tx1"/>
                </a:solidFill>
                <a:effectLst/>
                <a:latin typeface="+mn-lt"/>
                <a:ea typeface="+mn-ea"/>
                <a:cs typeface="+mn-cs"/>
              </a:rPr>
              <a:t>Alle Komponenten und Diagramme sind nicht in Stein gemeißelt und werden mit dem Wachsen des Projekts angepasst und auf dem aktuellsten Stand gehalten.</a:t>
            </a:r>
            <a:endParaRPr lang="de-DE" dirty="0"/>
          </a:p>
        </p:txBody>
      </p:sp>
      <p:sp>
        <p:nvSpPr>
          <p:cNvPr id="4" name="Foliennummernplatzhalter 3"/>
          <p:cNvSpPr>
            <a:spLocks noGrp="1"/>
          </p:cNvSpPr>
          <p:nvPr>
            <p:ph type="sldNum" sz="quarter" idx="5"/>
          </p:nvPr>
        </p:nvSpPr>
        <p:spPr/>
        <p:txBody>
          <a:bodyPr/>
          <a:lstStyle/>
          <a:p>
            <a:fld id="{1EF8FC04-6E23-664B-8252-049B28E9486A}" type="slidenum">
              <a:rPr lang="de-DE" smtClean="0"/>
              <a:t>9</a:t>
            </a:fld>
            <a:endParaRPr lang="de-DE"/>
          </a:p>
        </p:txBody>
      </p:sp>
    </p:spTree>
    <p:extLst>
      <p:ext uri="{BB962C8B-B14F-4D97-AF65-F5344CB8AC3E}">
        <p14:creationId xmlns:p14="http://schemas.microsoft.com/office/powerpoint/2010/main" val="1035721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BD2D56C-DC10-F34A-9CB3-1DE86AC6E062}"/>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3B4AAEEB-D478-ED48-96A8-88D2293FAD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69F4D1FC-7FD7-064D-93F7-51C1BBE8AB36}"/>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4E6CEA52-BBF9-A74C-9BAE-A4363FE5C299}"/>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620E7BF-EFF3-5F4F-AC8A-1D1A0275940C}"/>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1747142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2939EE-5C81-B74E-B956-2EAABC7B9318}"/>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42C28EB0-311E-F14A-A5BA-96558E00CE42}"/>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5B69F4F-C242-6841-951F-96CA4B87618A}"/>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626855E2-205E-E64A-AA6D-52F8B5A5FD78}"/>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7B418E08-F3D6-2E40-85F9-65B2B1AD14B9}"/>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2369979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5DFDFAF6-BAAD-4E4C-B270-69A066EA4DAB}"/>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C26E857E-5AFD-EF4E-A3D4-137A834DDD6E}"/>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6AF8F467-A511-A84D-95D1-CE69491362B9}"/>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2ABBA36A-52A5-F246-AA47-86C4AA4A7142}"/>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037B469-46AE-6D48-BE6D-B8D0DD3E2B2A}"/>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939654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B8F10FF-2C88-F044-B688-2DAAEC67A134}"/>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010E3F71-E79D-8C4A-8E1D-0676FF99E4D6}"/>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EB9A2543-7D98-8243-B85F-FF94067F9E8C}"/>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C29C8A1F-2FD7-F145-ADFD-4856CFA0CC7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BE8A523-A1B9-7B49-8F8D-EEA22E0DD617}"/>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4217271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17C7433-EC7E-5E4A-A765-EDFF872FAD78}"/>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C13F0433-8605-D74C-943E-3C260D4079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2ED5D135-1116-6746-B1E0-E35AD912EE9E}"/>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B6F0C0A1-E0AD-9947-A8DB-04EBEAA6A2FD}"/>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02D928A1-4792-3546-95FE-C68BB7E9CDDB}"/>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1895775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843BA8-EC20-E64A-B653-FF3D53008A7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8AF2563-CF32-CC47-817C-C6CE0C0EB9DA}"/>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13DBEB63-6B1C-EC41-9F54-85C0645F1D36}"/>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3F987686-5F56-0747-B580-2F413ECED27B}"/>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6" name="Fußzeilenplatzhalter 5">
            <a:extLst>
              <a:ext uri="{FF2B5EF4-FFF2-40B4-BE49-F238E27FC236}">
                <a16:creationId xmlns:a16="http://schemas.microsoft.com/office/drawing/2014/main" id="{1452290D-DA0E-1742-AF28-EB749E8C8733}"/>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D3DE0F8-A2BA-5446-91C9-0C4984368D7D}"/>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623304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712913-6D6D-FE46-8FCB-E9F1C576F20E}"/>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7972329E-8BBD-3E48-8038-0D37F79F85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8FB9A80C-1CB9-A949-B4F3-5FD18D3757A1}"/>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F041D460-AE8D-F84F-BB09-1ADDDF0A0E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1211C084-4A46-7C40-B7BD-15B58540A24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92BA8EE5-2D3F-5B4E-A2B5-9345D97AECF1}"/>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8" name="Fußzeilenplatzhalter 7">
            <a:extLst>
              <a:ext uri="{FF2B5EF4-FFF2-40B4-BE49-F238E27FC236}">
                <a16:creationId xmlns:a16="http://schemas.microsoft.com/office/drawing/2014/main" id="{E501CE06-F3B1-1C4E-A380-4B494CC82349}"/>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BCEA0FD0-BAD5-EF48-8F97-67A7900E1347}"/>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31433971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5A10D5-3A85-CD44-AC46-370AACE9FF69}"/>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7316E073-B071-2C47-8CA9-6BE83B257E28}"/>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4" name="Fußzeilenplatzhalter 3">
            <a:extLst>
              <a:ext uri="{FF2B5EF4-FFF2-40B4-BE49-F238E27FC236}">
                <a16:creationId xmlns:a16="http://schemas.microsoft.com/office/drawing/2014/main" id="{72DC0A42-7E08-C940-B6EB-75904F206CA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6B929271-233E-714A-8A28-54A0AA82A498}"/>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1454333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45ADEC3-A69C-594F-90B4-6AB96B9A1F96}"/>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3" name="Fußzeilenplatzhalter 2">
            <a:extLst>
              <a:ext uri="{FF2B5EF4-FFF2-40B4-BE49-F238E27FC236}">
                <a16:creationId xmlns:a16="http://schemas.microsoft.com/office/drawing/2014/main" id="{E9DF57D2-1261-2E49-91AE-47AEE0B5E7E0}"/>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5A43FA58-8540-D34C-B0C0-A5AB1B6DB2CF}"/>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3878504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9C873A-7F1B-E643-8ADC-C78CF9E88AD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C0313DE4-4A4C-3246-BE23-95D95B555A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221FABE7-1C14-9443-8B43-2BFE636EEA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6D208E0-CE66-D648-8984-7D77CEBE90BA}"/>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6" name="Fußzeilenplatzhalter 5">
            <a:extLst>
              <a:ext uri="{FF2B5EF4-FFF2-40B4-BE49-F238E27FC236}">
                <a16:creationId xmlns:a16="http://schemas.microsoft.com/office/drawing/2014/main" id="{BF97BABE-F8FC-2843-838C-0AA2FDA3612F}"/>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17C77F16-1B77-3844-849F-EC0FC0437799}"/>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2780243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064AFDB-F079-C348-90C5-AAD414038EE7}"/>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B8CE6917-085C-1949-A51C-6C4A386D2C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9678960F-28BF-0F4A-B1B7-A7C94654E0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4DFB4E2-28BF-D045-808A-DA8CF8D2EB07}"/>
              </a:ext>
            </a:extLst>
          </p:cNvPr>
          <p:cNvSpPr>
            <a:spLocks noGrp="1"/>
          </p:cNvSpPr>
          <p:nvPr>
            <p:ph type="dt" sz="half" idx="10"/>
          </p:nvPr>
        </p:nvSpPr>
        <p:spPr/>
        <p:txBody>
          <a:bodyPr/>
          <a:lstStyle/>
          <a:p>
            <a:fld id="{7D1E6FC2-1665-4E44-BDC7-C9E6E3C70591}" type="datetimeFigureOut">
              <a:rPr lang="de-DE" smtClean="0"/>
              <a:t>29.11.20</a:t>
            </a:fld>
            <a:endParaRPr lang="de-DE"/>
          </a:p>
        </p:txBody>
      </p:sp>
      <p:sp>
        <p:nvSpPr>
          <p:cNvPr id="6" name="Fußzeilenplatzhalter 5">
            <a:extLst>
              <a:ext uri="{FF2B5EF4-FFF2-40B4-BE49-F238E27FC236}">
                <a16:creationId xmlns:a16="http://schemas.microsoft.com/office/drawing/2014/main" id="{D8240F4E-536C-7B41-AC82-890BA46C5816}"/>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E40CDEC9-8FFA-3446-8A8A-66788F4ACCB3}"/>
              </a:ext>
            </a:extLst>
          </p:cNvPr>
          <p:cNvSpPr>
            <a:spLocks noGrp="1"/>
          </p:cNvSpPr>
          <p:nvPr>
            <p:ph type="sldNum" sz="quarter" idx="12"/>
          </p:nvPr>
        </p:nvSpPr>
        <p:spPr/>
        <p:txBody>
          <a:bodyPr/>
          <a:lstStyle/>
          <a:p>
            <a:fld id="{8570D93D-62D0-FC46-8BCE-ACF84D085DAD}" type="slidenum">
              <a:rPr lang="de-DE" smtClean="0"/>
              <a:t>‹Nr.›</a:t>
            </a:fld>
            <a:endParaRPr lang="de-DE"/>
          </a:p>
        </p:txBody>
      </p:sp>
    </p:spTree>
    <p:extLst>
      <p:ext uri="{BB962C8B-B14F-4D97-AF65-F5344CB8AC3E}">
        <p14:creationId xmlns:p14="http://schemas.microsoft.com/office/powerpoint/2010/main" val="19882183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C8EE14A-2BE5-AA44-8AD4-6B80EF4558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3582E2AF-A0B8-0345-91AE-2593F069A4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968C06C7-2DAE-0643-BD4E-0F1FE613E5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1E6FC2-1665-4E44-BDC7-C9E6E3C70591}" type="datetimeFigureOut">
              <a:rPr lang="de-DE" smtClean="0"/>
              <a:t>29.11.20</a:t>
            </a:fld>
            <a:endParaRPr lang="de-DE"/>
          </a:p>
        </p:txBody>
      </p:sp>
      <p:sp>
        <p:nvSpPr>
          <p:cNvPr id="5" name="Fußzeilenplatzhalter 4">
            <a:extLst>
              <a:ext uri="{FF2B5EF4-FFF2-40B4-BE49-F238E27FC236}">
                <a16:creationId xmlns:a16="http://schemas.microsoft.com/office/drawing/2014/main" id="{06EFB131-5E89-8D49-8BE5-C01E9C8BBE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205E59CD-D9EE-C841-825E-D26656C9D4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70D93D-62D0-FC46-8BCE-ACF84D085DAD}" type="slidenum">
              <a:rPr lang="de-DE" smtClean="0"/>
              <a:t>‹Nr.›</a:t>
            </a:fld>
            <a:endParaRPr lang="de-DE"/>
          </a:p>
        </p:txBody>
      </p:sp>
    </p:spTree>
    <p:extLst>
      <p:ext uri="{BB962C8B-B14F-4D97-AF65-F5344CB8AC3E}">
        <p14:creationId xmlns:p14="http://schemas.microsoft.com/office/powerpoint/2010/main" val="24959013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4D5A897C-9C38-064A-ABC3-B7389B60D012}"/>
              </a:ext>
            </a:extLst>
          </p:cNvPr>
          <p:cNvSpPr/>
          <p:nvPr/>
        </p:nvSpPr>
        <p:spPr>
          <a:xfrm>
            <a:off x="0" y="1774208"/>
            <a:ext cx="12192000" cy="508379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 name="Titel 1">
            <a:extLst>
              <a:ext uri="{FF2B5EF4-FFF2-40B4-BE49-F238E27FC236}">
                <a16:creationId xmlns:a16="http://schemas.microsoft.com/office/drawing/2014/main" id="{D9F4F1C9-1152-F045-A806-3A8070D2904C}"/>
              </a:ext>
            </a:extLst>
          </p:cNvPr>
          <p:cNvSpPr>
            <a:spLocks noGrp="1"/>
          </p:cNvSpPr>
          <p:nvPr>
            <p:ph type="ctrTitle"/>
          </p:nvPr>
        </p:nvSpPr>
        <p:spPr>
          <a:xfrm>
            <a:off x="887105" y="1076555"/>
            <a:ext cx="4803500" cy="1341913"/>
          </a:xfrm>
          <a:effectLst/>
        </p:spPr>
        <p:txBody>
          <a:bodyPr anchor="ctr">
            <a:normAutofit/>
          </a:bodyPr>
          <a:lstStyle/>
          <a:p>
            <a:r>
              <a:rPr lang="de-DE" sz="7200" b="1" dirty="0">
                <a:latin typeface="SF Pro Display" pitchFamily="2" charset="0"/>
                <a:ea typeface="SF Pro Display" pitchFamily="2" charset="0"/>
                <a:cs typeface="Arial" panose="020B0604020202020204" pitchFamily="34" charset="0"/>
              </a:rPr>
              <a:t>Audit 1</a:t>
            </a:r>
          </a:p>
        </p:txBody>
      </p:sp>
      <p:sp>
        <p:nvSpPr>
          <p:cNvPr id="5" name="Rechteck 4">
            <a:extLst>
              <a:ext uri="{FF2B5EF4-FFF2-40B4-BE49-F238E27FC236}">
                <a16:creationId xmlns:a16="http://schemas.microsoft.com/office/drawing/2014/main" id="{8A12165F-687E-9E49-981B-B5660461BEBA}"/>
              </a:ext>
            </a:extLst>
          </p:cNvPr>
          <p:cNvSpPr/>
          <p:nvPr/>
        </p:nvSpPr>
        <p:spPr>
          <a:xfrm>
            <a:off x="2415653" y="3270665"/>
            <a:ext cx="9050463" cy="830997"/>
          </a:xfrm>
          <a:prstGeom prst="rect">
            <a:avLst/>
          </a:prstGeom>
        </p:spPr>
        <p:txBody>
          <a:bodyPr wrap="square">
            <a:spAutoFit/>
          </a:bodyPr>
          <a:lstStyle/>
          <a:p>
            <a:pPr algn="r"/>
            <a:r>
              <a:rPr lang="de-DE" sz="1050" u="none" strike="noStrike" dirty="0">
                <a:effectLst/>
                <a:latin typeface="SF Pro Display" pitchFamily="2" charset="0"/>
                <a:ea typeface="SF Pro Display" pitchFamily="2" charset="0"/>
              </a:rPr>
              <a:t> </a:t>
            </a:r>
            <a:r>
              <a:rPr lang="de-DE" sz="2400" b="1" u="none" strike="noStrike" dirty="0">
                <a:effectLst/>
                <a:latin typeface="SF Pro Display" pitchFamily="2" charset="0"/>
                <a:ea typeface="SF Pro Display" pitchFamily="2" charset="0"/>
              </a:rPr>
              <a:t>Ermöglichung einer demokratisch basierten Musikwahl bei Partys und Veranstaltungen</a:t>
            </a:r>
            <a:endParaRPr lang="de-DE" sz="1050" b="1" dirty="0">
              <a:latin typeface="SF Pro Display" pitchFamily="2" charset="0"/>
              <a:ea typeface="SF Pro Display" pitchFamily="2" charset="0"/>
            </a:endParaRPr>
          </a:p>
        </p:txBody>
      </p:sp>
      <p:sp>
        <p:nvSpPr>
          <p:cNvPr id="11" name="Rechteck 10">
            <a:extLst>
              <a:ext uri="{FF2B5EF4-FFF2-40B4-BE49-F238E27FC236}">
                <a16:creationId xmlns:a16="http://schemas.microsoft.com/office/drawing/2014/main" id="{A24FE953-8B50-B74E-ACFF-EAE5C51ECE98}"/>
              </a:ext>
            </a:extLst>
          </p:cNvPr>
          <p:cNvSpPr/>
          <p:nvPr/>
        </p:nvSpPr>
        <p:spPr>
          <a:xfrm>
            <a:off x="2415653" y="4056277"/>
            <a:ext cx="9050463" cy="461665"/>
          </a:xfrm>
          <a:prstGeom prst="rect">
            <a:avLst/>
          </a:prstGeom>
        </p:spPr>
        <p:txBody>
          <a:bodyPr wrap="square">
            <a:spAutoFit/>
          </a:bodyPr>
          <a:lstStyle/>
          <a:p>
            <a:pPr algn="r"/>
            <a:r>
              <a:rPr lang="de-DE" sz="1050" u="none" strike="noStrike" dirty="0">
                <a:solidFill>
                  <a:schemeClr val="bg1"/>
                </a:solidFill>
                <a:effectLst/>
                <a:latin typeface="SF Pro Display" pitchFamily="2" charset="0"/>
                <a:ea typeface="SF Pro Display" pitchFamily="2" charset="0"/>
              </a:rPr>
              <a:t> </a:t>
            </a:r>
            <a:r>
              <a:rPr lang="de-DE" sz="2400" b="1" u="none" strike="noStrike" dirty="0">
                <a:solidFill>
                  <a:schemeClr val="bg1"/>
                </a:solidFill>
                <a:effectLst/>
                <a:latin typeface="SF Pro Display" pitchFamily="2" charset="0"/>
                <a:ea typeface="SF Pro Display" pitchFamily="2" charset="0"/>
              </a:rPr>
              <a:t>Bogdan Krenz, Carlos Bystron</a:t>
            </a:r>
            <a:endParaRPr lang="de-DE" sz="1050" b="1" dirty="0">
              <a:solidFill>
                <a:schemeClr val="bg1"/>
              </a:solidFill>
              <a:latin typeface="SF Pro Display" pitchFamily="2" charset="0"/>
              <a:ea typeface="SF Pro Display" pitchFamily="2" charset="0"/>
            </a:endParaRPr>
          </a:p>
        </p:txBody>
      </p:sp>
    </p:spTree>
    <p:extLst>
      <p:ext uri="{BB962C8B-B14F-4D97-AF65-F5344CB8AC3E}">
        <p14:creationId xmlns:p14="http://schemas.microsoft.com/office/powerpoint/2010/main" val="3140283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8A632E34-1C28-3749-9780-591D39851BDF}"/>
              </a:ext>
            </a:extLst>
          </p:cNvPr>
          <p:cNvPicPr>
            <a:picLocks noChangeAspect="1"/>
          </p:cNvPicPr>
          <p:nvPr/>
        </p:nvPicPr>
        <p:blipFill rotWithShape="1">
          <a:blip r:embed="rId3"/>
          <a:srcRect b="238"/>
          <a:stretch/>
        </p:blipFill>
        <p:spPr>
          <a:xfrm>
            <a:off x="1592762" y="16329"/>
            <a:ext cx="9863725" cy="6841671"/>
          </a:xfrm>
          <a:prstGeom prst="rect">
            <a:avLst/>
          </a:prstGeom>
        </p:spPr>
      </p:pic>
      <p:sp>
        <p:nvSpPr>
          <p:cNvPr id="6" name="Titel 1">
            <a:extLst>
              <a:ext uri="{FF2B5EF4-FFF2-40B4-BE49-F238E27FC236}">
                <a16:creationId xmlns:a16="http://schemas.microsoft.com/office/drawing/2014/main" id="{5164C1DE-ADA2-164F-B8C8-81BA61DA1681}"/>
              </a:ext>
            </a:extLst>
          </p:cNvPr>
          <p:cNvSpPr txBox="1">
            <a:spLocks/>
          </p:cNvSpPr>
          <p:nvPr/>
        </p:nvSpPr>
        <p:spPr>
          <a:xfrm rot="16200000">
            <a:off x="-2339989" y="2990348"/>
            <a:ext cx="6151004" cy="877305"/>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Die API Analyse</a:t>
            </a:r>
          </a:p>
        </p:txBody>
      </p:sp>
    </p:spTree>
    <p:extLst>
      <p:ext uri="{BB962C8B-B14F-4D97-AF65-F5344CB8AC3E}">
        <p14:creationId xmlns:p14="http://schemas.microsoft.com/office/powerpoint/2010/main" val="2980394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92AE56C5-6EFB-154D-8E68-0883537CBC97}"/>
              </a:ext>
            </a:extLst>
          </p:cNvPr>
          <p:cNvPicPr>
            <a:picLocks noChangeAspect="1"/>
          </p:cNvPicPr>
          <p:nvPr/>
        </p:nvPicPr>
        <p:blipFill>
          <a:blip r:embed="rId3"/>
          <a:stretch>
            <a:fillRect/>
          </a:stretch>
        </p:blipFill>
        <p:spPr>
          <a:xfrm>
            <a:off x="279400" y="2846863"/>
            <a:ext cx="11633200" cy="1473200"/>
          </a:xfrm>
          <a:prstGeom prst="rect">
            <a:avLst/>
          </a:prstGeom>
        </p:spPr>
      </p:pic>
      <p:sp>
        <p:nvSpPr>
          <p:cNvPr id="5" name="Rechteck 4">
            <a:extLst>
              <a:ext uri="{FF2B5EF4-FFF2-40B4-BE49-F238E27FC236}">
                <a16:creationId xmlns:a16="http://schemas.microsoft.com/office/drawing/2014/main" id="{6D3B6A0E-8CD1-764E-9A14-2283FCCBAD73}"/>
              </a:ext>
            </a:extLst>
          </p:cNvPr>
          <p:cNvSpPr/>
          <p:nvPr/>
        </p:nvSpPr>
        <p:spPr>
          <a:xfrm rot="10800000">
            <a:off x="-363539" y="-439870"/>
            <a:ext cx="5178426" cy="22686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Titel 1">
            <a:extLst>
              <a:ext uri="{FF2B5EF4-FFF2-40B4-BE49-F238E27FC236}">
                <a16:creationId xmlns:a16="http://schemas.microsoft.com/office/drawing/2014/main" id="{BB7AFDFB-D911-6340-9AD3-0B71C1D3DFE8}"/>
              </a:ext>
            </a:extLst>
          </p:cNvPr>
          <p:cNvSpPr txBox="1">
            <a:spLocks/>
          </p:cNvSpPr>
          <p:nvPr/>
        </p:nvSpPr>
        <p:spPr>
          <a:xfrm>
            <a:off x="325605" y="129474"/>
            <a:ext cx="4803500"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Der</a:t>
            </a:r>
          </a:p>
          <a:p>
            <a:r>
              <a:rPr lang="de-DE" sz="3200" b="1" dirty="0">
                <a:latin typeface="SF Pro Display" pitchFamily="2" charset="0"/>
                <a:ea typeface="SF Pro Display" pitchFamily="2" charset="0"/>
                <a:cs typeface="Arial" panose="020B0604020202020204" pitchFamily="34" charset="0"/>
              </a:rPr>
              <a:t>Projektplan – Ebene 1</a:t>
            </a:r>
          </a:p>
        </p:txBody>
      </p:sp>
      <p:sp>
        <p:nvSpPr>
          <p:cNvPr id="7" name="Rechteck 6">
            <a:extLst>
              <a:ext uri="{FF2B5EF4-FFF2-40B4-BE49-F238E27FC236}">
                <a16:creationId xmlns:a16="http://schemas.microsoft.com/office/drawing/2014/main" id="{7B9AB058-D693-D04F-B28D-F6CA63BDECBF}"/>
              </a:ext>
            </a:extLst>
          </p:cNvPr>
          <p:cNvSpPr/>
          <p:nvPr/>
        </p:nvSpPr>
        <p:spPr>
          <a:xfrm rot="10800000">
            <a:off x="8573633" y="5695539"/>
            <a:ext cx="5178426" cy="226867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8" name="Rechteck 7">
            <a:extLst>
              <a:ext uri="{FF2B5EF4-FFF2-40B4-BE49-F238E27FC236}">
                <a16:creationId xmlns:a16="http://schemas.microsoft.com/office/drawing/2014/main" id="{D0ECC2AC-1933-3B48-9AEE-D70120807423}"/>
              </a:ext>
            </a:extLst>
          </p:cNvPr>
          <p:cNvSpPr/>
          <p:nvPr/>
        </p:nvSpPr>
        <p:spPr>
          <a:xfrm rot="10800000">
            <a:off x="8998175" y="5107710"/>
            <a:ext cx="5178426" cy="2268670"/>
          </a:xfrm>
          <a:prstGeom prst="rect">
            <a:avLst/>
          </a:prstGeom>
          <a:solidFill>
            <a:schemeClr val="accent1">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2746957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D624D3A5-3F1E-974B-8194-EC9D9B6AD33C}"/>
              </a:ext>
            </a:extLst>
          </p:cNvPr>
          <p:cNvPicPr>
            <a:picLocks noChangeAspect="1"/>
          </p:cNvPicPr>
          <p:nvPr/>
        </p:nvPicPr>
        <p:blipFill rotWithShape="1">
          <a:blip r:embed="rId3"/>
          <a:srcRect r="59605" b="42456"/>
          <a:stretch/>
        </p:blipFill>
        <p:spPr>
          <a:xfrm>
            <a:off x="267152" y="-163061"/>
            <a:ext cx="12149437" cy="3679110"/>
          </a:xfrm>
          <a:prstGeom prst="rect">
            <a:avLst/>
          </a:prstGeom>
        </p:spPr>
      </p:pic>
      <p:sp>
        <p:nvSpPr>
          <p:cNvPr id="6" name="Titel 1">
            <a:extLst>
              <a:ext uri="{FF2B5EF4-FFF2-40B4-BE49-F238E27FC236}">
                <a16:creationId xmlns:a16="http://schemas.microsoft.com/office/drawing/2014/main" id="{BB7AFDFB-D911-6340-9AD3-0B71C1D3DFE8}"/>
              </a:ext>
            </a:extLst>
          </p:cNvPr>
          <p:cNvSpPr txBox="1">
            <a:spLocks/>
          </p:cNvSpPr>
          <p:nvPr/>
        </p:nvSpPr>
        <p:spPr>
          <a:xfrm>
            <a:off x="6368698" y="4865312"/>
            <a:ext cx="4803500"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Der</a:t>
            </a:r>
          </a:p>
          <a:p>
            <a:r>
              <a:rPr lang="de-DE" sz="3200" b="1" dirty="0">
                <a:latin typeface="SF Pro Display" pitchFamily="2" charset="0"/>
                <a:ea typeface="SF Pro Display" pitchFamily="2" charset="0"/>
                <a:cs typeface="Arial" panose="020B0604020202020204" pitchFamily="34" charset="0"/>
              </a:rPr>
              <a:t>Projektplan – Work </a:t>
            </a:r>
            <a:r>
              <a:rPr lang="de-DE" sz="3200" b="1" dirty="0" err="1">
                <a:latin typeface="SF Pro Display" pitchFamily="2" charset="0"/>
                <a:ea typeface="SF Pro Display" pitchFamily="2" charset="0"/>
                <a:cs typeface="Arial" panose="020B0604020202020204" pitchFamily="34" charset="0"/>
              </a:rPr>
              <a:t>done</a:t>
            </a:r>
            <a:endParaRPr lang="de-DE" sz="3200" b="1" dirty="0">
              <a:latin typeface="SF Pro Display" pitchFamily="2" charset="0"/>
              <a:ea typeface="SF Pro Display" pitchFamily="2" charset="0"/>
              <a:cs typeface="Arial" panose="020B0604020202020204" pitchFamily="34" charset="0"/>
            </a:endParaRPr>
          </a:p>
        </p:txBody>
      </p:sp>
      <p:sp>
        <p:nvSpPr>
          <p:cNvPr id="7" name="Rechteck 6">
            <a:extLst>
              <a:ext uri="{FF2B5EF4-FFF2-40B4-BE49-F238E27FC236}">
                <a16:creationId xmlns:a16="http://schemas.microsoft.com/office/drawing/2014/main" id="{CEE3A841-E220-6447-A76E-9869E1C19215}"/>
              </a:ext>
            </a:extLst>
          </p:cNvPr>
          <p:cNvSpPr/>
          <p:nvPr/>
        </p:nvSpPr>
        <p:spPr>
          <a:xfrm rot="10800000">
            <a:off x="-2" y="-2"/>
            <a:ext cx="325605" cy="68580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9" name="Grafik 8">
            <a:extLst>
              <a:ext uri="{FF2B5EF4-FFF2-40B4-BE49-F238E27FC236}">
                <a16:creationId xmlns:a16="http://schemas.microsoft.com/office/drawing/2014/main" id="{BE7F5D00-8472-9641-BF69-11947B164AC2}"/>
              </a:ext>
            </a:extLst>
          </p:cNvPr>
          <p:cNvPicPr>
            <a:picLocks noChangeAspect="1"/>
          </p:cNvPicPr>
          <p:nvPr/>
        </p:nvPicPr>
        <p:blipFill rotWithShape="1">
          <a:blip r:embed="rId4"/>
          <a:srcRect l="78544" r="1001" b="34765"/>
          <a:stretch/>
        </p:blipFill>
        <p:spPr>
          <a:xfrm>
            <a:off x="325604" y="3100654"/>
            <a:ext cx="6572076" cy="4455621"/>
          </a:xfrm>
          <a:prstGeom prst="rect">
            <a:avLst/>
          </a:prstGeom>
        </p:spPr>
      </p:pic>
    </p:spTree>
    <p:extLst>
      <p:ext uri="{BB962C8B-B14F-4D97-AF65-F5344CB8AC3E}">
        <p14:creationId xmlns:p14="http://schemas.microsoft.com/office/powerpoint/2010/main" val="1642618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1">
            <a:extLst>
              <a:ext uri="{FF2B5EF4-FFF2-40B4-BE49-F238E27FC236}">
                <a16:creationId xmlns:a16="http://schemas.microsoft.com/office/drawing/2014/main" id="{BB7AFDFB-D911-6340-9AD3-0B71C1D3DFE8}"/>
              </a:ext>
            </a:extLst>
          </p:cNvPr>
          <p:cNvSpPr txBox="1">
            <a:spLocks/>
          </p:cNvSpPr>
          <p:nvPr/>
        </p:nvSpPr>
        <p:spPr>
          <a:xfrm>
            <a:off x="6368698" y="4865312"/>
            <a:ext cx="5566628"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Der</a:t>
            </a:r>
          </a:p>
          <a:p>
            <a:r>
              <a:rPr lang="de-DE" sz="3200" b="1" dirty="0">
                <a:latin typeface="SF Pro Display" pitchFamily="2" charset="0"/>
                <a:ea typeface="SF Pro Display" pitchFamily="2" charset="0"/>
                <a:cs typeface="Arial" panose="020B0604020202020204" pitchFamily="34" charset="0"/>
              </a:rPr>
              <a:t>Projektplan – Work </a:t>
            </a:r>
            <a:r>
              <a:rPr lang="de-DE" sz="3200" b="1" dirty="0" err="1">
                <a:latin typeface="SF Pro Display" pitchFamily="2" charset="0"/>
                <a:ea typeface="SF Pro Display" pitchFamily="2" charset="0"/>
                <a:cs typeface="Arial" panose="020B0604020202020204" pitchFamily="34" charset="0"/>
              </a:rPr>
              <a:t>planned</a:t>
            </a:r>
            <a:endParaRPr lang="de-DE" sz="3200" b="1" dirty="0">
              <a:latin typeface="SF Pro Display" pitchFamily="2" charset="0"/>
              <a:ea typeface="SF Pro Display" pitchFamily="2" charset="0"/>
              <a:cs typeface="Arial" panose="020B0604020202020204" pitchFamily="34" charset="0"/>
            </a:endParaRPr>
          </a:p>
        </p:txBody>
      </p:sp>
      <p:sp>
        <p:nvSpPr>
          <p:cNvPr id="7" name="Rechteck 6">
            <a:extLst>
              <a:ext uri="{FF2B5EF4-FFF2-40B4-BE49-F238E27FC236}">
                <a16:creationId xmlns:a16="http://schemas.microsoft.com/office/drawing/2014/main" id="{CEE3A841-E220-6447-A76E-9869E1C19215}"/>
              </a:ext>
            </a:extLst>
          </p:cNvPr>
          <p:cNvSpPr/>
          <p:nvPr/>
        </p:nvSpPr>
        <p:spPr>
          <a:xfrm rot="10800000">
            <a:off x="-2" y="-2"/>
            <a:ext cx="325605" cy="68580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5" name="Grafik 4">
            <a:extLst>
              <a:ext uri="{FF2B5EF4-FFF2-40B4-BE49-F238E27FC236}">
                <a16:creationId xmlns:a16="http://schemas.microsoft.com/office/drawing/2014/main" id="{F7FBBAB9-D6B9-3346-9840-18DBD21BFD62}"/>
              </a:ext>
              <a:ext uri="{C183D7F6-B498-43B3-948B-1728B52AA6E4}">
                <adec:decorative xmlns:adec="http://schemas.microsoft.com/office/drawing/2017/decorative" val="1"/>
              </a:ext>
            </a:extLst>
          </p:cNvPr>
          <p:cNvPicPr>
            <a:picLocks noChangeAspect="1"/>
          </p:cNvPicPr>
          <p:nvPr/>
        </p:nvPicPr>
        <p:blipFill rotWithShape="1">
          <a:blip r:embed="rId3"/>
          <a:srcRect l="25766" t="15259" r="65838" b="41624"/>
          <a:stretch/>
        </p:blipFill>
        <p:spPr>
          <a:xfrm>
            <a:off x="707923" y="650775"/>
            <a:ext cx="3465872" cy="4927588"/>
          </a:xfrm>
          <a:prstGeom prst="rect">
            <a:avLst/>
          </a:prstGeom>
        </p:spPr>
      </p:pic>
      <p:pic>
        <p:nvPicPr>
          <p:cNvPr id="12" name="Grafik 11">
            <a:extLst>
              <a:ext uri="{FF2B5EF4-FFF2-40B4-BE49-F238E27FC236}">
                <a16:creationId xmlns:a16="http://schemas.microsoft.com/office/drawing/2014/main" id="{2F09CB3F-7F6C-D047-8841-64EF4248E784}"/>
              </a:ext>
              <a:ext uri="{C183D7F6-B498-43B3-948B-1728B52AA6E4}">
                <adec:decorative xmlns:adec="http://schemas.microsoft.com/office/drawing/2017/decorative" val="1"/>
              </a:ext>
            </a:extLst>
          </p:cNvPr>
          <p:cNvPicPr>
            <a:picLocks noChangeAspect="1"/>
          </p:cNvPicPr>
          <p:nvPr/>
        </p:nvPicPr>
        <p:blipFill rotWithShape="1">
          <a:blip r:embed="rId3"/>
          <a:srcRect l="25766" t="58634" r="65195" b="12200"/>
          <a:stretch/>
        </p:blipFill>
        <p:spPr>
          <a:xfrm>
            <a:off x="4201979" y="754011"/>
            <a:ext cx="3731343" cy="3333136"/>
          </a:xfrm>
          <a:prstGeom prst="rect">
            <a:avLst/>
          </a:prstGeom>
        </p:spPr>
      </p:pic>
      <p:pic>
        <p:nvPicPr>
          <p:cNvPr id="13" name="Grafik 12">
            <a:extLst>
              <a:ext uri="{FF2B5EF4-FFF2-40B4-BE49-F238E27FC236}">
                <a16:creationId xmlns:a16="http://schemas.microsoft.com/office/drawing/2014/main" id="{A6F7C9DC-CE3F-534E-B984-41FB46FDFF77}"/>
              </a:ext>
              <a:ext uri="{C183D7F6-B498-43B3-948B-1728B52AA6E4}">
                <adec:decorative xmlns:adec="http://schemas.microsoft.com/office/drawing/2017/decorative" val="1"/>
              </a:ext>
            </a:extLst>
          </p:cNvPr>
          <p:cNvPicPr>
            <a:picLocks noChangeAspect="1"/>
          </p:cNvPicPr>
          <p:nvPr/>
        </p:nvPicPr>
        <p:blipFill rotWithShape="1">
          <a:blip r:embed="rId3"/>
          <a:srcRect l="33876" t="15259" r="56693" b="41624"/>
          <a:stretch/>
        </p:blipFill>
        <p:spPr>
          <a:xfrm>
            <a:off x="7606421" y="665523"/>
            <a:ext cx="3893574" cy="4927588"/>
          </a:xfrm>
          <a:prstGeom prst="rect">
            <a:avLst/>
          </a:prstGeom>
        </p:spPr>
      </p:pic>
    </p:spTree>
    <p:extLst>
      <p:ext uri="{BB962C8B-B14F-4D97-AF65-F5344CB8AC3E}">
        <p14:creationId xmlns:p14="http://schemas.microsoft.com/office/powerpoint/2010/main" val="2388254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1B57A23B-D040-8845-ACB6-29BC3BC80736}"/>
              </a:ext>
              <a:ext uri="{C183D7F6-B498-43B3-948B-1728B52AA6E4}">
                <adec:decorative xmlns:adec="http://schemas.microsoft.com/office/drawing/2017/decorative" val="1"/>
              </a:ext>
            </a:extLst>
          </p:cNvPr>
          <p:cNvPicPr>
            <a:picLocks noChangeAspect="1"/>
          </p:cNvPicPr>
          <p:nvPr/>
        </p:nvPicPr>
        <p:blipFill rotWithShape="1">
          <a:blip r:embed="rId3"/>
          <a:srcRect b="15731"/>
          <a:stretch/>
        </p:blipFill>
        <p:spPr>
          <a:xfrm>
            <a:off x="0" y="0"/>
            <a:ext cx="12192000" cy="6858000"/>
          </a:xfrm>
          <a:prstGeom prst="rect">
            <a:avLst/>
          </a:prstGeom>
        </p:spPr>
      </p:pic>
    </p:spTree>
    <p:extLst>
      <p:ext uri="{BB962C8B-B14F-4D97-AF65-F5344CB8AC3E}">
        <p14:creationId xmlns:p14="http://schemas.microsoft.com/office/powerpoint/2010/main" val="31953156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463A3B74-13AA-AE42-8CB3-BAE94523CA5D}"/>
              </a:ext>
            </a:extLst>
          </p:cNvPr>
          <p:cNvSpPr/>
          <p:nvPr/>
        </p:nvSpPr>
        <p:spPr>
          <a:xfrm rot="5400000">
            <a:off x="7323051" y="1989051"/>
            <a:ext cx="6858000" cy="287989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4" name="Grafik 3" descr="Ein Bild, das Text, drinnen, Stapel enthält.&#10;&#10;Automatisch generierte Beschreibung">
            <a:extLst>
              <a:ext uri="{FF2B5EF4-FFF2-40B4-BE49-F238E27FC236}">
                <a16:creationId xmlns:a16="http://schemas.microsoft.com/office/drawing/2014/main" id="{A9F5A4F7-D816-094A-A0EB-F1E78B5306BE}"/>
              </a:ext>
            </a:extLst>
          </p:cNvPr>
          <p:cNvPicPr>
            <a:picLocks noChangeAspect="1"/>
          </p:cNvPicPr>
          <p:nvPr/>
        </p:nvPicPr>
        <p:blipFill>
          <a:blip r:embed="rId3"/>
          <a:stretch>
            <a:fillRect/>
          </a:stretch>
        </p:blipFill>
        <p:spPr>
          <a:xfrm>
            <a:off x="0" y="0"/>
            <a:ext cx="4572000" cy="6858000"/>
          </a:xfrm>
          <a:prstGeom prst="rect">
            <a:avLst/>
          </a:prstGeom>
        </p:spPr>
      </p:pic>
      <p:sp>
        <p:nvSpPr>
          <p:cNvPr id="6" name="Titel 1">
            <a:extLst>
              <a:ext uri="{FF2B5EF4-FFF2-40B4-BE49-F238E27FC236}">
                <a16:creationId xmlns:a16="http://schemas.microsoft.com/office/drawing/2014/main" id="{4D4FC278-CAD5-3A4F-AF66-B0C3C6065E02}"/>
              </a:ext>
            </a:extLst>
          </p:cNvPr>
          <p:cNvSpPr txBox="1">
            <a:spLocks/>
          </p:cNvSpPr>
          <p:nvPr/>
        </p:nvSpPr>
        <p:spPr>
          <a:xfrm>
            <a:off x="5299213" y="329891"/>
            <a:ext cx="3040681"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500" b="1" dirty="0">
                <a:latin typeface="SF Pro Display" pitchFamily="2" charset="0"/>
                <a:ea typeface="SF Pro Display" pitchFamily="2" charset="0"/>
                <a:cs typeface="Arial" panose="020B0604020202020204" pitchFamily="34" charset="0"/>
              </a:rPr>
              <a:t>Der Inhalt</a:t>
            </a:r>
          </a:p>
        </p:txBody>
      </p:sp>
      <p:sp>
        <p:nvSpPr>
          <p:cNvPr id="8" name="Rechteck 7">
            <a:extLst>
              <a:ext uri="{FF2B5EF4-FFF2-40B4-BE49-F238E27FC236}">
                <a16:creationId xmlns:a16="http://schemas.microsoft.com/office/drawing/2014/main" id="{3461DC71-0059-D643-820B-12D46ADF5363}"/>
              </a:ext>
            </a:extLst>
          </p:cNvPr>
          <p:cNvSpPr>
            <a:spLocks noChangeAspect="1"/>
          </p:cNvSpPr>
          <p:nvPr/>
        </p:nvSpPr>
        <p:spPr>
          <a:xfrm>
            <a:off x="5299213" y="1765115"/>
            <a:ext cx="4335118" cy="3772892"/>
          </a:xfrm>
          <a:prstGeom prst="rect">
            <a:avLst/>
          </a:prstGeom>
        </p:spPr>
        <p:txBody>
          <a:bodyPr wrap="square" anchor="t">
            <a:spAutoFit/>
          </a:bodyPr>
          <a:lstStyle/>
          <a:p>
            <a:pPr algn="r">
              <a:lnSpc>
                <a:spcPct val="170000"/>
              </a:lnSpc>
            </a:pPr>
            <a:r>
              <a:rPr lang="de-DE" sz="2400" b="1" dirty="0">
                <a:latin typeface="SF Pro Display" pitchFamily="2" charset="0"/>
                <a:ea typeface="SF Pro Display" pitchFamily="2" charset="0"/>
              </a:rPr>
              <a:t>Domänenmodell・</a:t>
            </a:r>
          </a:p>
          <a:p>
            <a:pPr algn="r">
              <a:lnSpc>
                <a:spcPct val="170000"/>
              </a:lnSpc>
            </a:pPr>
            <a:r>
              <a:rPr lang="de-DE" sz="2400" b="1" dirty="0" err="1">
                <a:latin typeface="SF Pro Display" pitchFamily="2" charset="0"/>
                <a:ea typeface="SF Pro Display" pitchFamily="2" charset="0"/>
              </a:rPr>
              <a:t>Fishbone</a:t>
            </a:r>
            <a:r>
              <a:rPr lang="de-DE" sz="2400" b="1" dirty="0">
                <a:latin typeface="SF Pro Display" pitchFamily="2" charset="0"/>
                <a:ea typeface="SF Pro Display" pitchFamily="2" charset="0"/>
              </a:rPr>
              <a:t> Diagramm・</a:t>
            </a:r>
          </a:p>
          <a:p>
            <a:pPr algn="r">
              <a:lnSpc>
                <a:spcPct val="170000"/>
              </a:lnSpc>
            </a:pPr>
            <a:r>
              <a:rPr lang="de-DE" sz="2400" b="1" dirty="0">
                <a:latin typeface="SF Pro Display" pitchFamily="2" charset="0"/>
                <a:ea typeface="SF Pro Display" pitchFamily="2" charset="0"/>
              </a:rPr>
              <a:t>Zielhierarchie・</a:t>
            </a:r>
          </a:p>
          <a:p>
            <a:pPr algn="r">
              <a:lnSpc>
                <a:spcPct val="170000"/>
              </a:lnSpc>
            </a:pPr>
            <a:r>
              <a:rPr lang="de-DE" sz="2400" b="1" dirty="0">
                <a:latin typeface="SF Pro Display" pitchFamily="2" charset="0"/>
                <a:ea typeface="SF Pro Display" pitchFamily="2" charset="0"/>
              </a:rPr>
              <a:t>Architekturmodell・</a:t>
            </a:r>
          </a:p>
          <a:p>
            <a:pPr algn="r">
              <a:lnSpc>
                <a:spcPct val="170000"/>
              </a:lnSpc>
            </a:pPr>
            <a:r>
              <a:rPr lang="de-DE" sz="2400" b="1" dirty="0">
                <a:latin typeface="SF Pro Display" pitchFamily="2" charset="0"/>
                <a:ea typeface="SF Pro Display" pitchFamily="2" charset="0"/>
              </a:rPr>
              <a:t>API </a:t>
            </a:r>
            <a:r>
              <a:rPr lang="de-DE" sz="2400" b="1" dirty="0" err="1">
                <a:latin typeface="SF Pro Display" pitchFamily="2" charset="0"/>
                <a:ea typeface="SF Pro Display" pitchFamily="2" charset="0"/>
              </a:rPr>
              <a:t>Analayse</a:t>
            </a:r>
            <a:r>
              <a:rPr lang="de-DE" sz="2400" b="1" dirty="0">
                <a:latin typeface="SF Pro Display" pitchFamily="2" charset="0"/>
                <a:ea typeface="SF Pro Display" pitchFamily="2" charset="0"/>
              </a:rPr>
              <a:t> ・</a:t>
            </a:r>
          </a:p>
          <a:p>
            <a:pPr algn="r">
              <a:lnSpc>
                <a:spcPct val="170000"/>
              </a:lnSpc>
            </a:pPr>
            <a:r>
              <a:rPr lang="de-DE" sz="2400" b="1" dirty="0">
                <a:latin typeface="SF Pro Display" pitchFamily="2" charset="0"/>
                <a:ea typeface="SF Pro Display" pitchFamily="2" charset="0"/>
              </a:rPr>
              <a:t>Projektplan</a:t>
            </a:r>
            <a:r>
              <a:rPr lang="de-DE" sz="2400" b="1" dirty="0">
                <a:solidFill>
                  <a:prstClr val="black"/>
                </a:solidFill>
                <a:latin typeface="SF Pro Display" pitchFamily="2" charset="0"/>
                <a:ea typeface="SF Pro Display" pitchFamily="2" charset="0"/>
              </a:rPr>
              <a:t>・</a:t>
            </a:r>
            <a:endParaRPr lang="de-DE" sz="2400" b="1" dirty="0">
              <a:latin typeface="SF Pro Display" pitchFamily="2" charset="0"/>
              <a:ea typeface="SF Pro Display" pitchFamily="2" charset="0"/>
            </a:endParaRPr>
          </a:p>
        </p:txBody>
      </p:sp>
    </p:spTree>
    <p:extLst>
      <p:ext uri="{BB962C8B-B14F-4D97-AF65-F5344CB8AC3E}">
        <p14:creationId xmlns:p14="http://schemas.microsoft.com/office/powerpoint/2010/main" val="1593151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5" name="Grafik 4">
            <a:extLst>
              <a:ext uri="{FF2B5EF4-FFF2-40B4-BE49-F238E27FC236}">
                <a16:creationId xmlns:a16="http://schemas.microsoft.com/office/drawing/2014/main" id="{20A94A74-5133-3A4D-97C0-240B289E3721}"/>
              </a:ext>
              <a:ext uri="{C183D7F6-B498-43B3-948B-1728B52AA6E4}">
                <adec:decorative xmlns:adec="http://schemas.microsoft.com/office/drawing/2017/decorative" val="1"/>
              </a:ext>
            </a:extLst>
          </p:cNvPr>
          <p:cNvPicPr>
            <a:picLocks noChangeAspect="1"/>
          </p:cNvPicPr>
          <p:nvPr/>
        </p:nvPicPr>
        <p:blipFill rotWithShape="1">
          <a:blip r:embed="rId3"/>
          <a:srcRect t="15746"/>
          <a:stretch/>
        </p:blipFill>
        <p:spPr>
          <a:xfrm>
            <a:off x="20" y="1282"/>
            <a:ext cx="12191980" cy="6856718"/>
          </a:xfrm>
          <a:prstGeom prst="rect">
            <a:avLst/>
          </a:prstGeom>
        </p:spPr>
      </p:pic>
    </p:spTree>
    <p:extLst>
      <p:ext uri="{BB962C8B-B14F-4D97-AF65-F5344CB8AC3E}">
        <p14:creationId xmlns:p14="http://schemas.microsoft.com/office/powerpoint/2010/main" val="41800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fik 6">
            <a:extLst>
              <a:ext uri="{FF2B5EF4-FFF2-40B4-BE49-F238E27FC236}">
                <a16:creationId xmlns:a16="http://schemas.microsoft.com/office/drawing/2014/main" id="{F71D3076-84BE-554A-92D7-EC16C2A708BA}"/>
              </a:ext>
            </a:extLst>
          </p:cNvPr>
          <p:cNvPicPr>
            <a:picLocks noChangeAspect="1"/>
          </p:cNvPicPr>
          <p:nvPr/>
        </p:nvPicPr>
        <p:blipFill>
          <a:blip r:embed="rId3"/>
          <a:stretch>
            <a:fillRect/>
          </a:stretch>
        </p:blipFill>
        <p:spPr>
          <a:xfrm>
            <a:off x="1388613" y="73576"/>
            <a:ext cx="10360044" cy="6701293"/>
          </a:xfrm>
          <a:prstGeom prst="rect">
            <a:avLst/>
          </a:prstGeom>
        </p:spPr>
      </p:pic>
      <p:sp>
        <p:nvSpPr>
          <p:cNvPr id="5" name="Titel 1">
            <a:extLst>
              <a:ext uri="{FF2B5EF4-FFF2-40B4-BE49-F238E27FC236}">
                <a16:creationId xmlns:a16="http://schemas.microsoft.com/office/drawing/2014/main" id="{6D61502B-4778-8644-A8FE-4AD7BC970E12}"/>
              </a:ext>
            </a:extLst>
          </p:cNvPr>
          <p:cNvSpPr txBox="1">
            <a:spLocks/>
          </p:cNvSpPr>
          <p:nvPr/>
        </p:nvSpPr>
        <p:spPr>
          <a:xfrm>
            <a:off x="375902" y="129474"/>
            <a:ext cx="9767944"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Das Domänenmodell</a:t>
            </a:r>
          </a:p>
        </p:txBody>
      </p:sp>
      <p:sp>
        <p:nvSpPr>
          <p:cNvPr id="6" name="Rechteck 5">
            <a:extLst>
              <a:ext uri="{FF2B5EF4-FFF2-40B4-BE49-F238E27FC236}">
                <a16:creationId xmlns:a16="http://schemas.microsoft.com/office/drawing/2014/main" id="{94DA0A3F-5B50-2A4B-B1B1-42CE34E1E9E3}"/>
              </a:ext>
            </a:extLst>
          </p:cNvPr>
          <p:cNvSpPr/>
          <p:nvPr/>
        </p:nvSpPr>
        <p:spPr>
          <a:xfrm rot="10800000">
            <a:off x="-2" y="-2"/>
            <a:ext cx="325605" cy="68580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1783945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1D1F04B6-959A-A54A-87C1-0F87F44A804E}"/>
              </a:ext>
            </a:extLst>
          </p:cNvPr>
          <p:cNvSpPr/>
          <p:nvPr/>
        </p:nvSpPr>
        <p:spPr>
          <a:xfrm>
            <a:off x="0" y="0"/>
            <a:ext cx="12192000" cy="685799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7" name="Grafik 6">
            <a:extLst>
              <a:ext uri="{FF2B5EF4-FFF2-40B4-BE49-F238E27FC236}">
                <a16:creationId xmlns:a16="http://schemas.microsoft.com/office/drawing/2014/main" id="{52DBCB7A-12DA-0344-BDED-4AD29D7CA383}"/>
              </a:ext>
            </a:extLst>
          </p:cNvPr>
          <p:cNvPicPr>
            <a:picLocks noChangeAspect="1"/>
          </p:cNvPicPr>
          <p:nvPr/>
        </p:nvPicPr>
        <p:blipFill rotWithShape="1">
          <a:blip r:embed="rId3"/>
          <a:srcRect l="6915" t="27447" r="3203" b="16501"/>
          <a:stretch/>
        </p:blipFill>
        <p:spPr>
          <a:xfrm>
            <a:off x="0" y="816375"/>
            <a:ext cx="12192000" cy="5300663"/>
          </a:xfrm>
          <a:prstGeom prst="rect">
            <a:avLst/>
          </a:prstGeom>
        </p:spPr>
      </p:pic>
      <p:sp>
        <p:nvSpPr>
          <p:cNvPr id="10" name="Titel 1">
            <a:extLst>
              <a:ext uri="{FF2B5EF4-FFF2-40B4-BE49-F238E27FC236}">
                <a16:creationId xmlns:a16="http://schemas.microsoft.com/office/drawing/2014/main" id="{0A34E233-9FF6-4740-BDE8-19F4A5854E4E}"/>
              </a:ext>
            </a:extLst>
          </p:cNvPr>
          <p:cNvSpPr txBox="1">
            <a:spLocks/>
          </p:cNvSpPr>
          <p:nvPr/>
        </p:nvSpPr>
        <p:spPr>
          <a:xfrm>
            <a:off x="375902" y="129474"/>
            <a:ext cx="9767944"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Das </a:t>
            </a:r>
            <a:r>
              <a:rPr lang="de-DE" sz="3200" b="1" dirty="0" err="1">
                <a:latin typeface="SF Pro Display" pitchFamily="2" charset="0"/>
                <a:ea typeface="SF Pro Display" pitchFamily="2" charset="0"/>
                <a:cs typeface="Arial" panose="020B0604020202020204" pitchFamily="34" charset="0"/>
              </a:rPr>
              <a:t>Fishbone</a:t>
            </a:r>
            <a:r>
              <a:rPr lang="de-DE" sz="3200" b="1" dirty="0">
                <a:latin typeface="SF Pro Display" pitchFamily="2" charset="0"/>
                <a:ea typeface="SF Pro Display" pitchFamily="2" charset="0"/>
                <a:cs typeface="Arial" panose="020B0604020202020204" pitchFamily="34" charset="0"/>
              </a:rPr>
              <a:t> Diagramm</a:t>
            </a:r>
          </a:p>
        </p:txBody>
      </p:sp>
    </p:spTree>
    <p:extLst>
      <p:ext uri="{BB962C8B-B14F-4D97-AF65-F5344CB8AC3E}">
        <p14:creationId xmlns:p14="http://schemas.microsoft.com/office/powerpoint/2010/main" val="3873475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4D5A897C-9C38-064A-ABC3-B7389B60D012}"/>
              </a:ext>
            </a:extLst>
          </p:cNvPr>
          <p:cNvSpPr/>
          <p:nvPr/>
        </p:nvSpPr>
        <p:spPr>
          <a:xfrm>
            <a:off x="0" y="819807"/>
            <a:ext cx="12192000" cy="6038192"/>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5" name="Rechteck 4">
            <a:extLst>
              <a:ext uri="{FF2B5EF4-FFF2-40B4-BE49-F238E27FC236}">
                <a16:creationId xmlns:a16="http://schemas.microsoft.com/office/drawing/2014/main" id="{8A12165F-687E-9E49-981B-B5660461BEBA}"/>
              </a:ext>
            </a:extLst>
          </p:cNvPr>
          <p:cNvSpPr/>
          <p:nvPr/>
        </p:nvSpPr>
        <p:spPr>
          <a:xfrm>
            <a:off x="2403778" y="1490985"/>
            <a:ext cx="9050463" cy="830997"/>
          </a:xfrm>
          <a:prstGeom prst="rect">
            <a:avLst/>
          </a:prstGeom>
        </p:spPr>
        <p:txBody>
          <a:bodyPr wrap="square">
            <a:spAutoFit/>
          </a:bodyPr>
          <a:lstStyle/>
          <a:p>
            <a:pPr algn="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listeners</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reported</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more</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intense</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emotions</a:t>
            </a:r>
            <a:r>
              <a:rPr lang="de-DE" sz="2400" b="1" u="none" strike="noStrike" dirty="0">
                <a:effectLst/>
                <a:latin typeface="SF Pro Display" pitchFamily="2" charset="0"/>
                <a:ea typeface="SF Pro Display" pitchFamily="2" charset="0"/>
              </a:rPr>
              <a:t> (1) </a:t>
            </a:r>
            <a:r>
              <a:rPr lang="de-DE" sz="2400" b="1" u="none" strike="noStrike" dirty="0" err="1">
                <a:effectLst/>
                <a:latin typeface="SF Pro Display" pitchFamily="2" charset="0"/>
                <a:ea typeface="SF Pro Display" pitchFamily="2" charset="0"/>
              </a:rPr>
              <a:t>to</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self</a:t>
            </a:r>
            <a:r>
              <a:rPr lang="de-DE" sz="2400" b="1" u="none" strike="noStrike" dirty="0">
                <a:effectLst/>
                <a:latin typeface="SF Pro Display" pitchFamily="2" charset="0"/>
                <a:ea typeface="SF Pro Display" pitchFamily="2" charset="0"/>
              </a:rPr>
              <a:t>-chosen </a:t>
            </a:r>
            <a:r>
              <a:rPr lang="de-DE" sz="2400" b="1" u="none" strike="noStrike" dirty="0" err="1">
                <a:effectLst/>
                <a:latin typeface="SF Pro Display" pitchFamily="2" charset="0"/>
                <a:ea typeface="SF Pro Display" pitchFamily="2" charset="0"/>
              </a:rPr>
              <a:t>music</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than</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to</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randomly</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selected</a:t>
            </a:r>
            <a:r>
              <a:rPr lang="de-DE" sz="2400" b="1" u="none" strike="noStrike" dirty="0">
                <a:effectLst/>
                <a:latin typeface="SF Pro Display" pitchFamily="2" charset="0"/>
                <a:ea typeface="SF Pro Display" pitchFamily="2" charset="0"/>
              </a:rPr>
              <a:t> </a:t>
            </a:r>
            <a:r>
              <a:rPr lang="de-DE" sz="2400" b="1" u="none" strike="noStrike" dirty="0" err="1">
                <a:effectLst/>
                <a:latin typeface="SF Pro Display" pitchFamily="2" charset="0"/>
                <a:ea typeface="SF Pro Display" pitchFamily="2" charset="0"/>
              </a:rPr>
              <a:t>music</a:t>
            </a:r>
            <a:r>
              <a:rPr lang="de-DE" sz="2400" b="1" u="none" strike="noStrike" dirty="0">
                <a:effectLst/>
                <a:latin typeface="SF Pro Display" pitchFamily="2" charset="0"/>
                <a:ea typeface="SF Pro Display" pitchFamily="2" charset="0"/>
              </a:rPr>
              <a:t>  [...]“ </a:t>
            </a:r>
            <a:endParaRPr lang="de-DE" sz="1050" b="1" dirty="0">
              <a:latin typeface="SF Pro Display" pitchFamily="2" charset="0"/>
              <a:ea typeface="SF Pro Display" pitchFamily="2" charset="0"/>
            </a:endParaRPr>
          </a:p>
        </p:txBody>
      </p:sp>
      <p:sp>
        <p:nvSpPr>
          <p:cNvPr id="11" name="Rechteck 10">
            <a:extLst>
              <a:ext uri="{FF2B5EF4-FFF2-40B4-BE49-F238E27FC236}">
                <a16:creationId xmlns:a16="http://schemas.microsoft.com/office/drawing/2014/main" id="{A24FE953-8B50-B74E-ACFF-EAE5C51ECE98}"/>
              </a:ext>
            </a:extLst>
          </p:cNvPr>
          <p:cNvSpPr/>
          <p:nvPr/>
        </p:nvSpPr>
        <p:spPr>
          <a:xfrm>
            <a:off x="2403777" y="2321982"/>
            <a:ext cx="9050463" cy="461665"/>
          </a:xfrm>
          <a:prstGeom prst="rect">
            <a:avLst/>
          </a:prstGeom>
        </p:spPr>
        <p:txBody>
          <a:bodyPr wrap="square">
            <a:spAutoFit/>
          </a:bodyPr>
          <a:lstStyle/>
          <a:p>
            <a:pPr algn="r"/>
            <a:r>
              <a:rPr lang="de-DE" sz="1050" u="none" strike="noStrike">
                <a:solidFill>
                  <a:schemeClr val="bg1"/>
                </a:solidFill>
                <a:effectLst/>
                <a:latin typeface="SF Pro Display" pitchFamily="2" charset="0"/>
                <a:ea typeface="SF Pro Display" pitchFamily="2" charset="0"/>
              </a:rPr>
              <a:t> </a:t>
            </a:r>
            <a:r>
              <a:rPr lang="de-DE" sz="2400" b="1" u="none" strike="noStrike">
                <a:solidFill>
                  <a:schemeClr val="bg1"/>
                </a:solidFill>
                <a:effectLst/>
                <a:latin typeface="SF Pro Display" pitchFamily="2" charset="0"/>
                <a:ea typeface="SF Pro Display" pitchFamily="2" charset="0"/>
              </a:rPr>
              <a:t> </a:t>
            </a:r>
            <a:r>
              <a:rPr lang="de-DE" sz="2400" b="1" u="none" strike="noStrike" err="1">
                <a:solidFill>
                  <a:schemeClr val="bg1"/>
                </a:solidFill>
                <a:effectLst/>
                <a:latin typeface="SF Pro Display" pitchFamily="2" charset="0"/>
                <a:ea typeface="SF Pro Display" pitchFamily="2" charset="0"/>
              </a:rPr>
              <a:t>Liljeström</a:t>
            </a:r>
            <a:r>
              <a:rPr lang="de-DE" sz="2400" b="1" u="none" strike="noStrike">
                <a:solidFill>
                  <a:schemeClr val="bg1"/>
                </a:solidFill>
                <a:effectLst/>
                <a:latin typeface="SF Pro Display" pitchFamily="2" charset="0"/>
                <a:ea typeface="SF Pro Display" pitchFamily="2" charset="0"/>
              </a:rPr>
              <a:t>, </a:t>
            </a:r>
            <a:r>
              <a:rPr lang="de-DE" sz="2400" b="1" u="none" strike="noStrike" err="1">
                <a:solidFill>
                  <a:schemeClr val="bg1"/>
                </a:solidFill>
                <a:effectLst/>
                <a:latin typeface="SF Pro Display" pitchFamily="2" charset="0"/>
                <a:ea typeface="SF Pro Display" pitchFamily="2" charset="0"/>
              </a:rPr>
              <a:t>Juslin</a:t>
            </a:r>
            <a:r>
              <a:rPr lang="de-DE" sz="2400" b="1" u="none" strike="noStrike">
                <a:solidFill>
                  <a:schemeClr val="bg1"/>
                </a:solidFill>
                <a:effectLst/>
                <a:latin typeface="SF Pro Display" pitchFamily="2" charset="0"/>
                <a:ea typeface="SF Pro Display" pitchFamily="2" charset="0"/>
              </a:rPr>
              <a:t> &amp; </a:t>
            </a:r>
            <a:r>
              <a:rPr lang="de-DE" sz="2400" b="1" u="none" strike="noStrike" err="1">
                <a:solidFill>
                  <a:schemeClr val="bg1"/>
                </a:solidFill>
                <a:effectLst/>
                <a:latin typeface="SF Pro Display" pitchFamily="2" charset="0"/>
                <a:ea typeface="SF Pro Display" pitchFamily="2" charset="0"/>
              </a:rPr>
              <a:t>Västfjäll</a:t>
            </a:r>
            <a:r>
              <a:rPr lang="de-DE" sz="2400" b="1" u="none" strike="noStrike">
                <a:solidFill>
                  <a:schemeClr val="bg1"/>
                </a:solidFill>
                <a:effectLst/>
                <a:latin typeface="SF Pro Display" pitchFamily="2" charset="0"/>
                <a:ea typeface="SF Pro Display" pitchFamily="2" charset="0"/>
              </a:rPr>
              <a:t> (2013)</a:t>
            </a:r>
            <a:endParaRPr lang="de-DE" sz="1050" b="1">
              <a:solidFill>
                <a:schemeClr val="bg1"/>
              </a:solidFill>
              <a:latin typeface="SF Pro Display" pitchFamily="2" charset="0"/>
              <a:ea typeface="SF Pro Display" pitchFamily="2" charset="0"/>
            </a:endParaRPr>
          </a:p>
        </p:txBody>
      </p:sp>
      <p:sp>
        <p:nvSpPr>
          <p:cNvPr id="6" name="Rechteck 5">
            <a:extLst>
              <a:ext uri="{FF2B5EF4-FFF2-40B4-BE49-F238E27FC236}">
                <a16:creationId xmlns:a16="http://schemas.microsoft.com/office/drawing/2014/main" id="{50C5CCA3-88F0-4E4A-9CFC-697DCAE5C41B}"/>
              </a:ext>
            </a:extLst>
          </p:cNvPr>
          <p:cNvSpPr/>
          <p:nvPr/>
        </p:nvSpPr>
        <p:spPr>
          <a:xfrm>
            <a:off x="1733799" y="3094154"/>
            <a:ext cx="9767944" cy="830997"/>
          </a:xfrm>
          <a:prstGeom prst="rect">
            <a:avLst/>
          </a:prstGeom>
        </p:spPr>
        <p:txBody>
          <a:bodyPr wrap="square">
            <a:spAutoFit/>
          </a:bodyPr>
          <a:lstStyle/>
          <a:p>
            <a:pPr algn="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emphasised</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the</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important</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role</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of</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engaging</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with</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music</a:t>
            </a:r>
            <a:r>
              <a:rPr lang="de-DE" sz="2400" b="1" u="none" strike="noStrike">
                <a:effectLst/>
                <a:latin typeface="SF Pro Display" pitchFamily="2" charset="0"/>
                <a:ea typeface="SF Pro Display" pitchFamily="2" charset="0"/>
              </a:rPr>
              <a:t> in </a:t>
            </a:r>
            <a:r>
              <a:rPr lang="de-DE" sz="2400" b="1" u="none" strike="noStrike" err="1">
                <a:effectLst/>
                <a:latin typeface="SF Pro Display" pitchFamily="2" charset="0"/>
                <a:ea typeface="SF Pro Display" pitchFamily="2" charset="0"/>
              </a:rPr>
              <a:t>the</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company</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of</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others</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with</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regard</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to</a:t>
            </a:r>
            <a:r>
              <a:rPr lang="de-DE" sz="2400" b="1" u="none" strike="noStrike">
                <a:effectLst/>
                <a:latin typeface="SF Pro Display" pitchFamily="2" charset="0"/>
                <a:ea typeface="SF Pro Display" pitchFamily="2" charset="0"/>
              </a:rPr>
              <a:t> SWB [</a:t>
            </a:r>
            <a:r>
              <a:rPr lang="de-DE" sz="2400" b="1" u="none" strike="noStrike" err="1">
                <a:effectLst/>
                <a:latin typeface="SF Pro Display" pitchFamily="2" charset="0"/>
                <a:ea typeface="SF Pro Display" pitchFamily="2" charset="0"/>
              </a:rPr>
              <a:t>subjective</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wellbeing</a:t>
            </a:r>
            <a:r>
              <a:rPr lang="de-DE" sz="2400" b="1" u="none" strike="noStrike">
                <a:effectLst/>
                <a:latin typeface="SF Pro Display" pitchFamily="2" charset="0"/>
                <a:ea typeface="SF Pro Display" pitchFamily="2" charset="0"/>
              </a:rPr>
              <a:t>]“</a:t>
            </a:r>
            <a:endParaRPr lang="de-DE" sz="1050" b="1">
              <a:latin typeface="SF Pro Display" pitchFamily="2" charset="0"/>
              <a:ea typeface="SF Pro Display" pitchFamily="2" charset="0"/>
            </a:endParaRPr>
          </a:p>
        </p:txBody>
      </p:sp>
      <p:sp>
        <p:nvSpPr>
          <p:cNvPr id="7" name="Rechteck 6">
            <a:extLst>
              <a:ext uri="{FF2B5EF4-FFF2-40B4-BE49-F238E27FC236}">
                <a16:creationId xmlns:a16="http://schemas.microsoft.com/office/drawing/2014/main" id="{BB079505-73C5-544B-B990-59756C19C670}"/>
              </a:ext>
            </a:extLst>
          </p:cNvPr>
          <p:cNvSpPr/>
          <p:nvPr/>
        </p:nvSpPr>
        <p:spPr>
          <a:xfrm>
            <a:off x="2403776" y="3925151"/>
            <a:ext cx="9050463" cy="461665"/>
          </a:xfrm>
          <a:prstGeom prst="rect">
            <a:avLst/>
          </a:prstGeom>
        </p:spPr>
        <p:txBody>
          <a:bodyPr wrap="square">
            <a:spAutoFit/>
          </a:bodyPr>
          <a:lstStyle/>
          <a:p>
            <a:pPr algn="r"/>
            <a:r>
              <a:rPr lang="de-DE" sz="1050" u="none" strike="noStrike">
                <a:solidFill>
                  <a:schemeClr val="bg1"/>
                </a:solidFill>
                <a:effectLst/>
                <a:latin typeface="SF Pro Display" pitchFamily="2" charset="0"/>
                <a:ea typeface="SF Pro Display" pitchFamily="2" charset="0"/>
              </a:rPr>
              <a:t> </a:t>
            </a:r>
            <a:r>
              <a:rPr lang="de-DE" sz="2400" b="1" u="none" strike="noStrike">
                <a:solidFill>
                  <a:schemeClr val="bg1"/>
                </a:solidFill>
                <a:effectLst/>
                <a:latin typeface="SF Pro Display" pitchFamily="2" charset="0"/>
                <a:ea typeface="SF Pro Display" pitchFamily="2" charset="0"/>
              </a:rPr>
              <a:t> Weinberg &amp; Joseph (2017)</a:t>
            </a:r>
            <a:endParaRPr lang="de-DE" sz="1050" b="1">
              <a:solidFill>
                <a:schemeClr val="bg1"/>
              </a:solidFill>
              <a:latin typeface="SF Pro Display" pitchFamily="2" charset="0"/>
              <a:ea typeface="SF Pro Display" pitchFamily="2" charset="0"/>
            </a:endParaRPr>
          </a:p>
        </p:txBody>
      </p:sp>
      <p:sp>
        <p:nvSpPr>
          <p:cNvPr id="8" name="Rechteck 7">
            <a:extLst>
              <a:ext uri="{FF2B5EF4-FFF2-40B4-BE49-F238E27FC236}">
                <a16:creationId xmlns:a16="http://schemas.microsoft.com/office/drawing/2014/main" id="{402F402D-9D0D-3940-8E18-DA4B61CCDBDA}"/>
              </a:ext>
            </a:extLst>
          </p:cNvPr>
          <p:cNvSpPr/>
          <p:nvPr/>
        </p:nvSpPr>
        <p:spPr>
          <a:xfrm>
            <a:off x="2451280" y="4697323"/>
            <a:ext cx="9050463" cy="830997"/>
          </a:xfrm>
          <a:prstGeom prst="rect">
            <a:avLst/>
          </a:prstGeom>
        </p:spPr>
        <p:txBody>
          <a:bodyPr wrap="square">
            <a:spAutoFit/>
          </a:bodyPr>
          <a:lstStyle/>
          <a:p>
            <a:pPr algn="r"/>
            <a:r>
              <a:rPr lang="de-DE" sz="2400" b="1" u="none" strike="noStrike">
                <a:effectLst/>
                <a:latin typeface="SF Pro Display" pitchFamily="2" charset="0"/>
                <a:ea typeface="SF Pro Display" pitchFamily="2" charset="0"/>
              </a:rPr>
              <a:t>"</a:t>
            </a:r>
            <a:r>
              <a:rPr lang="de-DE" sz="2400" b="1" u="none" strike="noStrike" err="1">
                <a:effectLst/>
                <a:latin typeface="SF Pro Display" pitchFamily="2" charset="0"/>
                <a:ea typeface="SF Pro Display" pitchFamily="2" charset="0"/>
              </a:rPr>
              <a:t>Participants</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exposed</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to</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their</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self-selected</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music</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were</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most</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efficient</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perceived</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lowest</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distraction</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highest</a:t>
            </a:r>
            <a:r>
              <a:rPr lang="de-DE" sz="2400" b="1" u="none" strike="noStrike">
                <a:effectLst/>
                <a:latin typeface="SF Pro Display" pitchFamily="2" charset="0"/>
                <a:ea typeface="SF Pro Display" pitchFamily="2" charset="0"/>
              </a:rPr>
              <a:t> </a:t>
            </a:r>
            <a:r>
              <a:rPr lang="de-DE" sz="2400" b="1" u="none" strike="noStrike" err="1">
                <a:effectLst/>
                <a:latin typeface="SF Pro Display" pitchFamily="2" charset="0"/>
                <a:ea typeface="SF Pro Display" pitchFamily="2" charset="0"/>
              </a:rPr>
              <a:t>enjoyment</a:t>
            </a:r>
            <a:r>
              <a:rPr lang="de-DE" sz="2400" b="1">
                <a:latin typeface="SF Pro Display" pitchFamily="2" charset="0"/>
                <a:ea typeface="SF Pro Display" pitchFamily="2" charset="0"/>
              </a:rPr>
              <a:t> </a:t>
            </a:r>
            <a:r>
              <a:rPr lang="de-DE" sz="2400" b="1" u="none" strike="noStrike">
                <a:effectLst/>
                <a:latin typeface="SF Pro Display" pitchFamily="2" charset="0"/>
                <a:ea typeface="SF Pro Display" pitchFamily="2" charset="0"/>
              </a:rPr>
              <a:t>[...]“ </a:t>
            </a:r>
            <a:endParaRPr lang="de-DE" sz="1050" b="1">
              <a:latin typeface="SF Pro Display" pitchFamily="2" charset="0"/>
              <a:ea typeface="SF Pro Display" pitchFamily="2" charset="0"/>
            </a:endParaRPr>
          </a:p>
        </p:txBody>
      </p:sp>
      <p:sp>
        <p:nvSpPr>
          <p:cNvPr id="9" name="Rechteck 8">
            <a:extLst>
              <a:ext uri="{FF2B5EF4-FFF2-40B4-BE49-F238E27FC236}">
                <a16:creationId xmlns:a16="http://schemas.microsoft.com/office/drawing/2014/main" id="{DD5FF75C-12D7-8D44-8DEB-893289840073}"/>
              </a:ext>
            </a:extLst>
          </p:cNvPr>
          <p:cNvSpPr/>
          <p:nvPr/>
        </p:nvSpPr>
        <p:spPr>
          <a:xfrm>
            <a:off x="2403775" y="5528320"/>
            <a:ext cx="9050463" cy="461665"/>
          </a:xfrm>
          <a:prstGeom prst="rect">
            <a:avLst/>
          </a:prstGeom>
        </p:spPr>
        <p:txBody>
          <a:bodyPr wrap="square">
            <a:spAutoFit/>
          </a:bodyPr>
          <a:lstStyle/>
          <a:p>
            <a:pPr algn="r"/>
            <a:r>
              <a:rPr lang="de-DE" sz="1050" u="none" strike="noStrike">
                <a:solidFill>
                  <a:schemeClr val="bg1"/>
                </a:solidFill>
                <a:effectLst/>
                <a:latin typeface="SF Pro Display" pitchFamily="2" charset="0"/>
                <a:ea typeface="SF Pro Display" pitchFamily="2" charset="0"/>
              </a:rPr>
              <a:t> </a:t>
            </a:r>
            <a:r>
              <a:rPr lang="de-DE" sz="2400" b="1" u="none" strike="noStrike">
                <a:solidFill>
                  <a:schemeClr val="bg1"/>
                </a:solidFill>
                <a:effectLst/>
                <a:latin typeface="SF Pro Display" pitchFamily="2" charset="0"/>
                <a:ea typeface="SF Pro Display" pitchFamily="2" charset="0"/>
              </a:rPr>
              <a:t> Cassidy &amp; Macdonald (2009)</a:t>
            </a:r>
          </a:p>
        </p:txBody>
      </p:sp>
      <p:sp>
        <p:nvSpPr>
          <p:cNvPr id="10" name="Titel 1">
            <a:extLst>
              <a:ext uri="{FF2B5EF4-FFF2-40B4-BE49-F238E27FC236}">
                <a16:creationId xmlns:a16="http://schemas.microsoft.com/office/drawing/2014/main" id="{B58F065A-3F19-F34C-8F6B-8AEE37CCA90A}"/>
              </a:ext>
            </a:extLst>
          </p:cNvPr>
          <p:cNvSpPr txBox="1">
            <a:spLocks/>
          </p:cNvSpPr>
          <p:nvPr/>
        </p:nvSpPr>
        <p:spPr>
          <a:xfrm>
            <a:off x="375902" y="129474"/>
            <a:ext cx="9767944"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Wissenschaftliche Evidenz</a:t>
            </a:r>
          </a:p>
        </p:txBody>
      </p:sp>
    </p:spTree>
    <p:extLst>
      <p:ext uri="{BB962C8B-B14F-4D97-AF65-F5344CB8AC3E}">
        <p14:creationId xmlns:p14="http://schemas.microsoft.com/office/powerpoint/2010/main" val="511515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525D3F20-96CD-AB45-883F-B406A43281ED}"/>
              </a:ext>
            </a:extLst>
          </p:cNvPr>
          <p:cNvSpPr/>
          <p:nvPr/>
        </p:nvSpPr>
        <p:spPr>
          <a:xfrm rot="5400000">
            <a:off x="4662814" y="-3843010"/>
            <a:ext cx="2866367" cy="12192003"/>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Rechteck 3">
            <a:extLst>
              <a:ext uri="{FF2B5EF4-FFF2-40B4-BE49-F238E27FC236}">
                <a16:creationId xmlns:a16="http://schemas.microsoft.com/office/drawing/2014/main" id="{667AB5CA-2BC4-6947-BD52-A47ED5862A12}"/>
              </a:ext>
            </a:extLst>
          </p:cNvPr>
          <p:cNvSpPr/>
          <p:nvPr/>
        </p:nvSpPr>
        <p:spPr>
          <a:xfrm>
            <a:off x="822162" y="1337194"/>
            <a:ext cx="10250651" cy="1545551"/>
          </a:xfrm>
          <a:prstGeom prst="rect">
            <a:avLst/>
          </a:prstGeom>
        </p:spPr>
        <p:txBody>
          <a:bodyPr wrap="square">
            <a:spAutoFit/>
          </a:bodyPr>
          <a:lstStyle/>
          <a:p>
            <a:pPr>
              <a:lnSpc>
                <a:spcPct val="120000"/>
              </a:lnSpc>
            </a:pPr>
            <a:r>
              <a:rPr lang="de-DE" sz="1600" dirty="0">
                <a:latin typeface="SF Compact Display Medium" panose="020B0504030202060204" pitchFamily="34" charset="77"/>
                <a:ea typeface="SF Pro Display" pitchFamily="2" charset="0"/>
              </a:rPr>
              <a:t>Projektziel</a:t>
            </a:r>
          </a:p>
          <a:p>
            <a:pPr>
              <a:lnSpc>
                <a:spcPct val="120000"/>
              </a:lnSpc>
            </a:pPr>
            <a:endParaRPr lang="de-DE" sz="1600" dirty="0">
              <a:latin typeface="SF Compact Display Light" panose="020B0304030202060204" pitchFamily="34" charset="77"/>
              <a:ea typeface="SF Pro Display" pitchFamily="2" charset="0"/>
              <a:cs typeface="Times New Roman" panose="02020603050405020304" pitchFamily="18" charset="0"/>
            </a:endParaRPr>
          </a:p>
          <a:p>
            <a:pPr>
              <a:lnSpc>
                <a:spcPct val="120000"/>
              </a:lnSpc>
            </a:pPr>
            <a:r>
              <a:rPr lang="de-DE" sz="1600" dirty="0">
                <a:latin typeface="SF Compact Display Light" panose="020B0304030202060204" pitchFamily="34" charset="77"/>
                <a:ea typeface="SF Pro Display" pitchFamily="2" charset="0"/>
                <a:cs typeface="Times New Roman" panose="02020603050405020304" pitchFamily="18" charset="0"/>
              </a:rPr>
              <a:t>Bei Veranstaltungen soll die Entscheidung über die gespielte Musik demokratisiert werden. Dem/Der Entscheidenden über die Musik (Host) muss dazu eine Möglichkeit geboten werden zu erfahren, welche Musik den meisten Veranstaltungsgästen (Guests) gefällt.</a:t>
            </a:r>
          </a:p>
        </p:txBody>
      </p:sp>
      <p:sp>
        <p:nvSpPr>
          <p:cNvPr id="2" name="Rechteck 1">
            <a:extLst>
              <a:ext uri="{FF2B5EF4-FFF2-40B4-BE49-F238E27FC236}">
                <a16:creationId xmlns:a16="http://schemas.microsoft.com/office/drawing/2014/main" id="{051EB44C-1F1F-D346-8D63-9D74BBDFD26D}"/>
              </a:ext>
            </a:extLst>
          </p:cNvPr>
          <p:cNvSpPr/>
          <p:nvPr/>
        </p:nvSpPr>
        <p:spPr>
          <a:xfrm>
            <a:off x="822162" y="3923232"/>
            <a:ext cx="10250651" cy="2136482"/>
          </a:xfrm>
          <a:prstGeom prst="rect">
            <a:avLst/>
          </a:prstGeom>
        </p:spPr>
        <p:txBody>
          <a:bodyPr wrap="square">
            <a:spAutoFit/>
          </a:bodyPr>
          <a:lstStyle/>
          <a:p>
            <a:pPr>
              <a:lnSpc>
                <a:spcPct val="120000"/>
              </a:lnSpc>
            </a:pPr>
            <a:r>
              <a:rPr lang="de-DE" sz="1600" dirty="0">
                <a:latin typeface="SF Compact Display Medium" panose="020B0504030202060204" pitchFamily="34" charset="77"/>
                <a:ea typeface="SF Pro Display" pitchFamily="2" charset="0"/>
              </a:rPr>
              <a:t>Strategische Ziele</a:t>
            </a:r>
          </a:p>
          <a:p>
            <a:pPr>
              <a:lnSpc>
                <a:spcPct val="120000"/>
              </a:lnSpc>
            </a:pPr>
            <a:r>
              <a:rPr lang="de-DE" sz="1600" dirty="0">
                <a:latin typeface="SF Compact Display Medium" panose="020B0504030202060204" pitchFamily="34" charset="77"/>
                <a:ea typeface="SF Pro Display" pitchFamily="2" charset="0"/>
              </a:rPr>
              <a:t> </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Veranstaltungsgäste müssen Musik teilen können, die Ihnen gefällt ohne viel Zeit für die Suche aufzubringen.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Hosts müssen Musikvorschläge erhalten, die möglichst vielen Gästen gefallen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 lauffähiger Prototyp erstellt und getestet werden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Veranstaltungsgäste sollten während der Veranstaltung die Qualität der gespielten Musik bewerten können.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Hosts sollten während der Veranstaltung um live Feedback bitten und dieses einsehen können</a:t>
            </a:r>
          </a:p>
        </p:txBody>
      </p:sp>
      <p:sp>
        <p:nvSpPr>
          <p:cNvPr id="12" name="Titel 1">
            <a:extLst>
              <a:ext uri="{FF2B5EF4-FFF2-40B4-BE49-F238E27FC236}">
                <a16:creationId xmlns:a16="http://schemas.microsoft.com/office/drawing/2014/main" id="{09E62964-4D71-B140-87CC-EE9F74B92B07}"/>
              </a:ext>
            </a:extLst>
          </p:cNvPr>
          <p:cNvSpPr txBox="1">
            <a:spLocks/>
          </p:cNvSpPr>
          <p:nvPr/>
        </p:nvSpPr>
        <p:spPr>
          <a:xfrm>
            <a:off x="375902" y="129474"/>
            <a:ext cx="9767944" cy="1341913"/>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Die Zielhierarchie</a:t>
            </a:r>
          </a:p>
        </p:txBody>
      </p:sp>
    </p:spTree>
    <p:extLst>
      <p:ext uri="{BB962C8B-B14F-4D97-AF65-F5344CB8AC3E}">
        <p14:creationId xmlns:p14="http://schemas.microsoft.com/office/powerpoint/2010/main" val="2869089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D23845B2-008D-0A49-B164-B91196A6112F}"/>
              </a:ext>
            </a:extLst>
          </p:cNvPr>
          <p:cNvSpPr/>
          <p:nvPr/>
        </p:nvSpPr>
        <p:spPr>
          <a:xfrm>
            <a:off x="-1" y="0"/>
            <a:ext cx="4841823"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 name="Rechteck 3">
            <a:extLst>
              <a:ext uri="{FF2B5EF4-FFF2-40B4-BE49-F238E27FC236}">
                <a16:creationId xmlns:a16="http://schemas.microsoft.com/office/drawing/2014/main" id="{667AB5CA-2BC4-6947-BD52-A47ED5862A12}"/>
              </a:ext>
            </a:extLst>
          </p:cNvPr>
          <p:cNvSpPr/>
          <p:nvPr/>
        </p:nvSpPr>
        <p:spPr>
          <a:xfrm>
            <a:off x="342007" y="588093"/>
            <a:ext cx="4499815" cy="5386603"/>
          </a:xfrm>
          <a:prstGeom prst="rect">
            <a:avLst/>
          </a:prstGeom>
        </p:spPr>
        <p:txBody>
          <a:bodyPr wrap="square">
            <a:spAutoFit/>
          </a:bodyPr>
          <a:lstStyle/>
          <a:p>
            <a:pPr>
              <a:lnSpc>
                <a:spcPct val="120000"/>
              </a:lnSpc>
            </a:pPr>
            <a:r>
              <a:rPr lang="de-DE" sz="1600" dirty="0">
                <a:latin typeface="SF Compact Display Medium" panose="020B0504030202060204" pitchFamily="34" charset="77"/>
                <a:ea typeface="SF Pro Display" pitchFamily="2" charset="0"/>
              </a:rPr>
              <a:t>Taktische Ziele</a:t>
            </a:r>
          </a:p>
          <a:p>
            <a:pPr>
              <a:lnSpc>
                <a:spcPct val="120000"/>
              </a:lnSpc>
            </a:pPr>
            <a:r>
              <a:rPr lang="de-DE" sz="1600" dirty="0">
                <a:solidFill>
                  <a:srgbClr val="000000"/>
                </a:solidFill>
                <a:latin typeface="SF Compact Display Light" panose="020B0304030202060204" pitchFamily="34" charset="77"/>
                <a:ea typeface="SF Pro Display" pitchFamily="2" charset="0"/>
                <a:cs typeface="Times New Roman" panose="02020603050405020304" pitchFamily="18" charset="0"/>
              </a:rPr>
              <a:t> </a:t>
            </a:r>
            <a:endParaRPr lang="de-DE" sz="1600" dirty="0">
              <a:latin typeface="SF Compact Display Light" panose="020B0304030202060204" pitchFamily="34" charset="77"/>
              <a:ea typeface="SF Pro Display" pitchFamily="2" charset="0"/>
              <a:cs typeface="Times New Roman" panose="02020603050405020304" pitchFamily="18" charset="0"/>
            </a:endParaRP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Guests müssen sich mit ihrem Konto eines Streaming Anbieters anmelden können</a:t>
            </a:r>
          </a:p>
          <a:p>
            <a:pPr marL="342900" lvl="0" indent="-342900">
              <a:lnSpc>
                <a:spcPct val="120000"/>
              </a:lnSpc>
              <a:buFont typeface="Symbol" pitchFamily="2" charset="2"/>
              <a:buChar char=""/>
              <a:tabLst>
                <a:tab pos="228600" algn="l"/>
              </a:tabLst>
            </a:pPr>
            <a:r>
              <a:rPr lang="de-DE" sz="1600" dirty="0">
                <a:latin typeface="SF Compact Display Light" panose="020B0304030202060204" pitchFamily="34" charset="77"/>
                <a:ea typeface="SF Pro Display" pitchFamily="2" charset="0"/>
                <a:cs typeface="Times New Roman" panose="02020603050405020304" pitchFamily="18" charset="0"/>
              </a:rPr>
              <a:t>Hosts müssen Liste vorgeschlagener Songs, die möglichst vielen Gästen gefallen, erhalten können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Hosts müssen die Liste nach verschiedenen Kategorien filtern können</a:t>
            </a:r>
          </a:p>
          <a:p>
            <a:pPr marL="342900" lvl="0" indent="-342900">
              <a:lnSpc>
                <a:spcPct val="120000"/>
              </a:lnSpc>
              <a:buFont typeface="Symbol" pitchFamily="2" charset="2"/>
              <a:buChar char=""/>
              <a:tabLst>
                <a:tab pos="228600" algn="l"/>
              </a:tabLst>
            </a:pPr>
            <a:r>
              <a:rPr lang="de-DE" sz="1600" dirty="0">
                <a:latin typeface="SF Compact Display Light" panose="020B0304030202060204" pitchFamily="34" charset="77"/>
                <a:ea typeface="SF Pro Display" pitchFamily="2" charset="0"/>
                <a:cs typeface="Times New Roman" panose="02020603050405020304" pitchFamily="18" charset="0"/>
              </a:rPr>
              <a:t>Guests sollten eine Benachrichtigung bekommen, wenn der Host um Feedback zu der gespielten Musik bittet</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Guests sollten nach Abstimmen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Der Hosts sollte Abstimmungen starten sowie deren Ergebnisse und resultierende Handlungsvorschläge einsehen können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Das System kann mit verschiedenen Streaming Anbietern genutzt werden</a:t>
            </a:r>
          </a:p>
        </p:txBody>
      </p:sp>
      <p:sp>
        <p:nvSpPr>
          <p:cNvPr id="2" name="Rechteck 1">
            <a:extLst>
              <a:ext uri="{FF2B5EF4-FFF2-40B4-BE49-F238E27FC236}">
                <a16:creationId xmlns:a16="http://schemas.microsoft.com/office/drawing/2014/main" id="{8F189A46-E4C9-E348-93A9-BD6BBF7293B2}"/>
              </a:ext>
            </a:extLst>
          </p:cNvPr>
          <p:cNvSpPr/>
          <p:nvPr/>
        </p:nvSpPr>
        <p:spPr>
          <a:xfrm>
            <a:off x="5070109" y="588093"/>
            <a:ext cx="6959763" cy="5682068"/>
          </a:xfrm>
          <a:prstGeom prst="rect">
            <a:avLst/>
          </a:prstGeom>
        </p:spPr>
        <p:txBody>
          <a:bodyPr wrap="square">
            <a:spAutoFit/>
          </a:bodyPr>
          <a:lstStyle/>
          <a:p>
            <a:pPr>
              <a:lnSpc>
                <a:spcPct val="120000"/>
              </a:lnSpc>
            </a:pPr>
            <a:r>
              <a:rPr lang="de-DE" sz="1600" dirty="0">
                <a:latin typeface="SF Compact Display Medium" panose="020B0504030202060204" pitchFamily="34" charset="77"/>
                <a:ea typeface="SF Pro Display" pitchFamily="2" charset="0"/>
              </a:rPr>
              <a:t>Operative Ziele</a:t>
            </a:r>
          </a:p>
          <a:p>
            <a:pPr>
              <a:lnSpc>
                <a:spcPct val="120000"/>
              </a:lnSpc>
            </a:pPr>
            <a:r>
              <a:rPr lang="de-DE" sz="1600" dirty="0">
                <a:solidFill>
                  <a:srgbClr val="000000"/>
                </a:solidFill>
                <a:latin typeface="SF Compact Display Light" panose="020B0304030202060204" pitchFamily="34" charset="77"/>
                <a:ea typeface="SF Pro Display" pitchFamily="2" charset="0"/>
                <a:cs typeface="Times New Roman" panose="02020603050405020304" pitchFamily="18" charset="0"/>
              </a:rPr>
              <a:t> </a:t>
            </a:r>
            <a:endParaRPr lang="de-DE" sz="1600" dirty="0">
              <a:latin typeface="SF Compact Display Light" panose="020B0304030202060204" pitchFamily="34" charset="77"/>
              <a:ea typeface="SF Pro Display" pitchFamily="2" charset="0"/>
              <a:cs typeface="Times New Roman" panose="02020603050405020304" pitchFamily="18" charset="0"/>
            </a:endParaRP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müssen zwei User Interfaces - eines für die Hosts, eines für die Guests – designt und implementiert werden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die API eines Streamingdienstes ausgewählt und an das System angebunden werden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eine umfängliche Anwendungslogik implementiert werden, welche aufgrund der Musikvorlieben der anwesenden Gäste passende Musik für die Veranstaltung findet</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eine geeignete Architektur für das verteilte System gewählt werden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 backend Service umgesetzt werden, der die Daten der API sowie Zugriffe auf die Datenbank verwaltet</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eine Datenbank eingebunden werden welche die Musikvorlieben der Gäste sowie die Musikvorschläge für den Host speichert</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Es muss ein PoC umgesetzt werden, um eine erste Funktionsfähigkeit des Systems einschätzen zu können</a:t>
            </a:r>
          </a:p>
          <a:p>
            <a:pPr marL="342900" lvl="0" indent="-342900">
              <a:lnSpc>
                <a:spcPct val="120000"/>
              </a:lnSpc>
              <a:buFont typeface="Symbol" pitchFamily="2" charset="2"/>
              <a:buChar char=""/>
            </a:pPr>
            <a:r>
              <a:rPr lang="de-DE" sz="1600" dirty="0">
                <a:latin typeface="SF Compact Display Light" panose="020B0304030202060204" pitchFamily="34" charset="77"/>
                <a:ea typeface="SF Pro Display" pitchFamily="2" charset="0"/>
                <a:cs typeface="Times New Roman" panose="02020603050405020304" pitchFamily="18" charset="0"/>
              </a:rPr>
              <a:t>Das System sowie sämtliche Komponenten sollten ausreichend getestet werden</a:t>
            </a:r>
          </a:p>
        </p:txBody>
      </p:sp>
    </p:spTree>
    <p:extLst>
      <p:ext uri="{BB962C8B-B14F-4D97-AF65-F5344CB8AC3E}">
        <p14:creationId xmlns:p14="http://schemas.microsoft.com/office/powerpoint/2010/main" val="972128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00ABEBED-2B16-DD49-B6DB-BDD59823D254}"/>
              </a:ext>
            </a:extLst>
          </p:cNvPr>
          <p:cNvSpPr/>
          <p:nvPr/>
        </p:nvSpPr>
        <p:spPr>
          <a:xfrm rot="10800000">
            <a:off x="296860" y="-3"/>
            <a:ext cx="904344" cy="685800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pic>
        <p:nvPicPr>
          <p:cNvPr id="1026" name="Picture 2">
            <a:extLst>
              <a:ext uri="{FF2B5EF4-FFF2-40B4-BE49-F238E27FC236}">
                <a16:creationId xmlns:a16="http://schemas.microsoft.com/office/drawing/2014/main" id="{66221446-5F34-BC4F-8477-4C64630792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2600" y="151545"/>
            <a:ext cx="9489944" cy="6706455"/>
          </a:xfrm>
          <a:prstGeom prst="rect">
            <a:avLst/>
          </a:prstGeom>
          <a:noFill/>
          <a:extLst>
            <a:ext uri="{909E8E84-426E-40DD-AFC4-6F175D3DCCD1}">
              <a14:hiddenFill xmlns:a14="http://schemas.microsoft.com/office/drawing/2010/main">
                <a:solidFill>
                  <a:srgbClr val="FFFFFF"/>
                </a:solidFill>
              </a14:hiddenFill>
            </a:ext>
          </a:extLst>
        </p:spPr>
      </p:pic>
      <p:sp>
        <p:nvSpPr>
          <p:cNvPr id="7" name="Titel 1">
            <a:extLst>
              <a:ext uri="{FF2B5EF4-FFF2-40B4-BE49-F238E27FC236}">
                <a16:creationId xmlns:a16="http://schemas.microsoft.com/office/drawing/2014/main" id="{5FAE6CDA-A7B8-7343-8838-9CE846EDF552}"/>
              </a:ext>
            </a:extLst>
          </p:cNvPr>
          <p:cNvSpPr txBox="1">
            <a:spLocks/>
          </p:cNvSpPr>
          <p:nvPr/>
        </p:nvSpPr>
        <p:spPr>
          <a:xfrm rot="16200000">
            <a:off x="-2339989" y="2990348"/>
            <a:ext cx="6151004" cy="877305"/>
          </a:xfrm>
          <a:prstGeom prst="rect">
            <a:avLst/>
          </a:prstGeom>
          <a:effec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de-DE" sz="3200" b="1" dirty="0">
                <a:latin typeface="SF Pro Display" pitchFamily="2" charset="0"/>
                <a:ea typeface="SF Pro Display" pitchFamily="2" charset="0"/>
                <a:cs typeface="Arial" panose="020B0604020202020204" pitchFamily="34" charset="0"/>
              </a:rPr>
              <a:t>Das Architekturdiagramm</a:t>
            </a:r>
          </a:p>
        </p:txBody>
      </p:sp>
    </p:spTree>
    <p:extLst>
      <p:ext uri="{BB962C8B-B14F-4D97-AF65-F5344CB8AC3E}">
        <p14:creationId xmlns:p14="http://schemas.microsoft.com/office/powerpoint/2010/main" val="302709533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1800</Words>
  <Application>Microsoft Macintosh PowerPoint</Application>
  <PresentationFormat>Breitbild</PresentationFormat>
  <Paragraphs>101</Paragraphs>
  <Slides>14</Slides>
  <Notes>14</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14</vt:i4>
      </vt:variant>
    </vt:vector>
  </HeadingPairs>
  <TitlesOfParts>
    <vt:vector size="24" baseType="lpstr">
      <vt:lpstr>Arial</vt:lpstr>
      <vt:lpstr>Calibri</vt:lpstr>
      <vt:lpstr>Calibri Light</vt:lpstr>
      <vt:lpstr>SF COMPACT DISPLAY LIGHT</vt:lpstr>
      <vt:lpstr>SF COMPACT DISPLAY LIGHT</vt:lpstr>
      <vt:lpstr>SF COMPACT DISPLAY MEDIUM</vt:lpstr>
      <vt:lpstr>SF COMPACT DISPLAY MEDIUM</vt:lpstr>
      <vt:lpstr>SF Pro Display</vt:lpstr>
      <vt:lpstr>Symbol</vt:lpstr>
      <vt:lpstr>Office</vt:lpstr>
      <vt:lpstr>Audit 1</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Audit 1</dc:title>
  <dc:creator>Carlos Christian Bystron (cbystron)</dc:creator>
  <cp:lastModifiedBy>Microsoft Office User</cp:lastModifiedBy>
  <cp:revision>26</cp:revision>
  <dcterms:created xsi:type="dcterms:W3CDTF">2020-11-26T16:10:31Z</dcterms:created>
  <dcterms:modified xsi:type="dcterms:W3CDTF">2020-11-29T20:38:19Z</dcterms:modified>
</cp:coreProperties>
</file>

<file path=docProps/thumbnail.jpeg>
</file>